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9" r:id="rId3"/>
    <p:sldId id="258" r:id="rId4"/>
    <p:sldId id="290" r:id="rId5"/>
    <p:sldId id="261" r:id="rId6"/>
    <p:sldId id="262" r:id="rId7"/>
    <p:sldId id="264" r:id="rId8"/>
    <p:sldId id="266" r:id="rId9"/>
    <p:sldId id="267" r:id="rId10"/>
    <p:sldId id="269" r:id="rId11"/>
    <p:sldId id="286" r:id="rId12"/>
    <p:sldId id="272" r:id="rId13"/>
    <p:sldId id="275" r:id="rId14"/>
    <p:sldId id="291" r:id="rId15"/>
    <p:sldId id="292" r:id="rId16"/>
    <p:sldId id="277" r:id="rId17"/>
    <p:sldId id="278" r:id="rId18"/>
    <p:sldId id="293" r:id="rId19"/>
    <p:sldId id="294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984275-E63D-764D-A001-7E4B5E0E1A14}" v="123" dt="2024-02-23T16:16:21.1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 Marco Decandia" userId="8633d4bf-4c4c-456e-b129-96a0985f700e" providerId="ADAL" clId="{17984275-E63D-764D-A001-7E4B5E0E1A14}"/>
    <pc:docChg chg="custSel modSld">
      <pc:chgData name="Nicola Marco Decandia" userId="8633d4bf-4c4c-456e-b129-96a0985f700e" providerId="ADAL" clId="{17984275-E63D-764D-A001-7E4B5E0E1A14}" dt="2024-02-23T16:16:21.106" v="122"/>
      <pc:docMkLst>
        <pc:docMk/>
      </pc:docMkLst>
      <pc:sldChg chg="addSp delSp modSp mod">
        <pc:chgData name="Nicola Marco Decandia" userId="8633d4bf-4c4c-456e-b129-96a0985f700e" providerId="ADAL" clId="{17984275-E63D-764D-A001-7E4B5E0E1A14}" dt="2024-02-23T16:02:48.754" v="104" actId="1076"/>
        <pc:sldMkLst>
          <pc:docMk/>
          <pc:sldMk cId="0" sldId="256"/>
        </pc:sldMkLst>
        <pc:spChg chg="add mod">
          <ac:chgData name="Nicola Marco Decandia" userId="8633d4bf-4c4c-456e-b129-96a0985f700e" providerId="ADAL" clId="{17984275-E63D-764D-A001-7E4B5E0E1A14}" dt="2024-02-23T16:02:44.012" v="103" actId="1076"/>
          <ac:spMkLst>
            <pc:docMk/>
            <pc:sldMk cId="0" sldId="256"/>
            <ac:spMk id="2" creationId="{513A9DDC-A451-67A3-C5BD-FCEE093634A1}"/>
          </ac:spMkLst>
        </pc:spChg>
        <pc:spChg chg="add mod">
          <ac:chgData name="Nicola Marco Decandia" userId="8633d4bf-4c4c-456e-b129-96a0985f700e" providerId="ADAL" clId="{17984275-E63D-764D-A001-7E4B5E0E1A14}" dt="2024-02-23T16:00:51.836" v="87" actId="20577"/>
          <ac:spMkLst>
            <pc:docMk/>
            <pc:sldMk cId="0" sldId="256"/>
            <ac:spMk id="6" creationId="{38F422E2-484F-7E70-DC2D-86E5B490D401}"/>
          </ac:spMkLst>
        </pc:spChg>
        <pc:spChg chg="add del">
          <ac:chgData name="Nicola Marco Decandia" userId="8633d4bf-4c4c-456e-b129-96a0985f700e" providerId="ADAL" clId="{17984275-E63D-764D-A001-7E4B5E0E1A14}" dt="2024-02-23T16:01:59.336" v="98" actId="478"/>
          <ac:spMkLst>
            <pc:docMk/>
            <pc:sldMk cId="0" sldId="256"/>
            <ac:spMk id="7" creationId="{A8EF9DA8-C2CC-4B6C-73C4-A728D20C5789}"/>
          </ac:spMkLst>
        </pc:spChg>
        <pc:picChg chg="add mod">
          <ac:chgData name="Nicola Marco Decandia" userId="8633d4bf-4c4c-456e-b129-96a0985f700e" providerId="ADAL" clId="{17984275-E63D-764D-A001-7E4B5E0E1A14}" dt="2024-02-23T16:01:17.078" v="94" actId="14100"/>
          <ac:picMkLst>
            <pc:docMk/>
            <pc:sldMk cId="0" sldId="256"/>
            <ac:picMk id="3" creationId="{A8292999-6A9D-5898-16EF-FE38B200D09E}"/>
          </ac:picMkLst>
        </pc:picChg>
        <pc:picChg chg="add mod">
          <ac:chgData name="Nicola Marco Decandia" userId="8633d4bf-4c4c-456e-b129-96a0985f700e" providerId="ADAL" clId="{17984275-E63D-764D-A001-7E4B5E0E1A14}" dt="2024-02-23T16:01:20.772" v="95" actId="1076"/>
          <ac:picMkLst>
            <pc:docMk/>
            <pc:sldMk cId="0" sldId="256"/>
            <ac:picMk id="4" creationId="{AFAE9427-A51C-6D7A-467D-4929592644BA}"/>
          </ac:picMkLst>
        </pc:picChg>
        <pc:picChg chg="del">
          <ac:chgData name="Nicola Marco Decandia" userId="8633d4bf-4c4c-456e-b129-96a0985f700e" providerId="ADAL" clId="{17984275-E63D-764D-A001-7E4B5E0E1A14}" dt="2024-02-23T15:58:41.117" v="3" actId="478"/>
          <ac:picMkLst>
            <pc:docMk/>
            <pc:sldMk cId="0" sldId="256"/>
            <ac:picMk id="5" creationId="{C5E5ACC9-1260-FDDC-0DE0-936E7A78DDE1}"/>
          </ac:picMkLst>
        </pc:picChg>
        <pc:picChg chg="add mod">
          <ac:chgData name="Nicola Marco Decandia" userId="8633d4bf-4c4c-456e-b129-96a0985f700e" providerId="ADAL" clId="{17984275-E63D-764D-A001-7E4B5E0E1A14}" dt="2024-02-23T16:02:48.754" v="104" actId="1076"/>
          <ac:picMkLst>
            <pc:docMk/>
            <pc:sldMk cId="0" sldId="256"/>
            <ac:picMk id="8" creationId="{C2E58348-EF3B-A7DA-B1D2-DC5AC9421181}"/>
          </ac:picMkLst>
        </pc:picChg>
      </pc:sldChg>
      <pc:sldChg chg="addSp delSp modSp mod">
        <pc:chgData name="Nicola Marco Decandia" userId="8633d4bf-4c4c-456e-b129-96a0985f700e" providerId="ADAL" clId="{17984275-E63D-764D-A001-7E4B5E0E1A14}" dt="2024-02-23T16:15:03.736" v="117" actId="1076"/>
        <pc:sldMkLst>
          <pc:docMk/>
          <pc:sldMk cId="0" sldId="259"/>
        </pc:sldMkLst>
        <pc:picChg chg="add mod">
          <ac:chgData name="Nicola Marco Decandia" userId="8633d4bf-4c4c-456e-b129-96a0985f700e" providerId="ADAL" clId="{17984275-E63D-764D-A001-7E4B5E0E1A14}" dt="2024-02-23T16:15:03.736" v="117" actId="1076"/>
          <ac:picMkLst>
            <pc:docMk/>
            <pc:sldMk cId="0" sldId="259"/>
            <ac:picMk id="6" creationId="{2CCA7886-79FB-FE4C-2FF6-28DA7B67A485}"/>
          </ac:picMkLst>
        </pc:picChg>
        <pc:picChg chg="add del mod">
          <ac:chgData name="Nicola Marco Decandia" userId="8633d4bf-4c4c-456e-b129-96a0985f700e" providerId="ADAL" clId="{17984275-E63D-764D-A001-7E4B5E0E1A14}" dt="2024-02-23T16:07:19.937" v="109" actId="478"/>
          <ac:picMkLst>
            <pc:docMk/>
            <pc:sldMk cId="0" sldId="259"/>
            <ac:picMk id="2050" creationId="{0F3DE174-5CD2-4B05-E1B5-0D34DC7561F5}"/>
          </ac:picMkLst>
        </pc:picChg>
      </pc:sldChg>
      <pc:sldChg chg="modNotesTx">
        <pc:chgData name="Nicola Marco Decandia" userId="8633d4bf-4c4c-456e-b129-96a0985f700e" providerId="ADAL" clId="{17984275-E63D-764D-A001-7E4B5E0E1A14}" dt="2024-02-23T16:15:54.569" v="120"/>
        <pc:sldMkLst>
          <pc:docMk/>
          <pc:sldMk cId="3624770374" sldId="272"/>
        </pc:sldMkLst>
      </pc:sldChg>
      <pc:sldChg chg="modNotesTx">
        <pc:chgData name="Nicola Marco Decandia" userId="8633d4bf-4c4c-456e-b129-96a0985f700e" providerId="ADAL" clId="{17984275-E63D-764D-A001-7E4B5E0E1A14}" dt="2024-02-23T16:16:11.963" v="121"/>
        <pc:sldMkLst>
          <pc:docMk/>
          <pc:sldMk cId="65905289" sldId="292"/>
        </pc:sldMkLst>
      </pc:sldChg>
      <pc:sldChg chg="modNotesTx">
        <pc:chgData name="Nicola Marco Decandia" userId="8633d4bf-4c4c-456e-b129-96a0985f700e" providerId="ADAL" clId="{17984275-E63D-764D-A001-7E4B5E0E1A14}" dt="2024-02-23T16:16:21.106" v="122"/>
        <pc:sldMkLst>
          <pc:docMk/>
          <pc:sldMk cId="490341706" sldId="2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ee553c2b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ee553c2b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e553c2b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e553c2b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799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e553c2b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e553c2b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b="1">
                <a:effectLst/>
                <a:latin typeface="Helvetica Neue" panose="02000503000000020004" pitchFamily="2" charset="0"/>
              </a:rPr>
              <a:t>Intro Demo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r>
              <a:rPr lang="en-GB">
                <a:effectLst/>
                <a:latin typeface="Helvetica Neue" panose="02000503000000020004" pitchFamily="2" charset="0"/>
              </a:rPr>
              <a:t>cd /home/</a:t>
            </a:r>
            <a:r>
              <a:rPr lang="en-GB" err="1">
                <a:effectLst/>
                <a:latin typeface="Helvetica Neue" panose="02000503000000020004" pitchFamily="2" charset="0"/>
              </a:rPr>
              <a:t>nicola</a:t>
            </a:r>
            <a:r>
              <a:rPr lang="en-GB">
                <a:effectLst/>
                <a:latin typeface="Helvetica Neue" panose="02000503000000020004" pitchFamily="2" charset="0"/>
              </a:rPr>
              <a:t>/</a:t>
            </a:r>
            <a:r>
              <a:rPr lang="en-GB" err="1">
                <a:effectLst/>
                <a:latin typeface="Helvetica Neue" panose="02000503000000020004" pitchFamily="2" charset="0"/>
              </a:rPr>
              <a:t>opentofu-kubeadm</a:t>
            </a:r>
            <a:r>
              <a:rPr lang="en-GB">
                <a:effectLst/>
                <a:latin typeface="Helvetica Neue" panose="02000503000000020004" pitchFamily="2" charset="0"/>
              </a:rPr>
              <a:t>/</a:t>
            </a:r>
            <a:r>
              <a:rPr lang="en-GB" err="1">
                <a:effectLst/>
                <a:latin typeface="Helvetica Neue" panose="02000503000000020004" pitchFamily="2" charset="0"/>
              </a:rPr>
              <a:t>kcd</a:t>
            </a:r>
            <a:r>
              <a:rPr lang="en-GB">
                <a:effectLst/>
                <a:latin typeface="Helvetica Neue" panose="02000503000000020004" pitchFamily="2" charset="0"/>
              </a:rPr>
              <a:t>-demo/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cp </a:t>
            </a:r>
            <a:r>
              <a:rPr lang="en-GB" err="1">
                <a:effectLst/>
                <a:latin typeface="Helvetica Neue" panose="02000503000000020004" pitchFamily="2" charset="0"/>
              </a:rPr>
              <a:t>kcd-init</a:t>
            </a:r>
            <a:r>
              <a:rPr lang="en-GB">
                <a:effectLst/>
                <a:latin typeface="Helvetica Neue" panose="02000503000000020004" pitchFamily="2" charset="0"/>
              </a:rPr>
              <a:t>/</a:t>
            </a:r>
            <a:r>
              <a:rPr lang="en-GB" err="1">
                <a:effectLst/>
                <a:latin typeface="Helvetica Neue" panose="02000503000000020004" pitchFamily="2" charset="0"/>
              </a:rPr>
              <a:t>main.tf</a:t>
            </a:r>
            <a:r>
              <a:rPr lang="en-GB">
                <a:effectLst/>
                <a:latin typeface="Helvetica Neue" panose="02000503000000020004" pitchFamily="2" charset="0"/>
              </a:rPr>
              <a:t> .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tofu providers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tofu </a:t>
            </a:r>
            <a:r>
              <a:rPr lang="en-GB" err="1">
                <a:effectLst/>
                <a:latin typeface="Helvetica Neue" panose="02000503000000020004" pitchFamily="2" charset="0"/>
              </a:rPr>
              <a:t>init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r>
              <a:rPr lang="en-GB">
                <a:effectLst/>
                <a:latin typeface="Helvetica Neue" panose="02000503000000020004" pitchFamily="2" charset="0"/>
              </a:rPr>
              <a:t>tree .terraform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ls $HOME/.</a:t>
            </a:r>
            <a:r>
              <a:rPr lang="en-GB" err="1">
                <a:effectLst/>
                <a:latin typeface="Helvetica Neue" panose="02000503000000020004" pitchFamily="2" charset="0"/>
              </a:rPr>
              <a:t>kube</a:t>
            </a:r>
            <a:r>
              <a:rPr lang="en-GB">
                <a:effectLst/>
                <a:latin typeface="Helvetica Neue" panose="02000503000000020004" pitchFamily="2" charset="0"/>
              </a:rPr>
              <a:t>/config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tofu plan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  <a:p>
            <a:r>
              <a:rPr lang="en-GB" err="1">
                <a:effectLst/>
                <a:latin typeface="Helvetica Neue" panose="02000503000000020004" pitchFamily="2" charset="0"/>
              </a:rPr>
              <a:t>kubectl</a:t>
            </a:r>
            <a:r>
              <a:rPr lang="en-GB">
                <a:effectLst/>
                <a:latin typeface="Helvetica Neue" panose="02000503000000020004" pitchFamily="2" charset="0"/>
              </a:rPr>
              <a:t> get ns </a:t>
            </a:r>
            <a:r>
              <a:rPr lang="en-GB" err="1">
                <a:effectLst/>
                <a:latin typeface="Helvetica Neue" panose="02000503000000020004" pitchFamily="2" charset="0"/>
              </a:rPr>
              <a:t>kcd</a:t>
            </a:r>
            <a:r>
              <a:rPr lang="en-GB">
                <a:effectLst/>
                <a:latin typeface="Helvetica Neue" panose="02000503000000020004" pitchFamily="2" charset="0"/>
              </a:rPr>
              <a:t>-brasil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cp .</a:t>
            </a:r>
            <a:r>
              <a:rPr lang="en-GB" err="1">
                <a:effectLst/>
                <a:latin typeface="Helvetica Neue" panose="02000503000000020004" pitchFamily="2" charset="0"/>
              </a:rPr>
              <a:t>kcd-kubernetes</a:t>
            </a:r>
            <a:r>
              <a:rPr lang="en-GB">
                <a:effectLst/>
                <a:latin typeface="Helvetica Neue" panose="02000503000000020004" pitchFamily="2" charset="0"/>
              </a:rPr>
              <a:t>/</a:t>
            </a:r>
            <a:r>
              <a:rPr lang="en-GB" err="1">
                <a:effectLst/>
                <a:latin typeface="Helvetica Neue" panose="02000503000000020004" pitchFamily="2" charset="0"/>
              </a:rPr>
              <a:t>namespace.tf</a:t>
            </a:r>
            <a:r>
              <a:rPr lang="en-GB">
                <a:effectLst/>
                <a:latin typeface="Helvetica Neue" panose="02000503000000020004" pitchFamily="2" charset="0"/>
              </a:rPr>
              <a:t> .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cat </a:t>
            </a:r>
            <a:r>
              <a:rPr lang="en-GB" err="1">
                <a:effectLst/>
                <a:latin typeface="Helvetica Neue" panose="02000503000000020004" pitchFamily="2" charset="0"/>
              </a:rPr>
              <a:t>namespace.tf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r>
              <a:rPr lang="en-GB">
                <a:effectLst/>
                <a:latin typeface="Helvetica Neue" panose="02000503000000020004" pitchFamily="2" charset="0"/>
              </a:rPr>
              <a:t>tofu plan -out </a:t>
            </a:r>
            <a:r>
              <a:rPr lang="en-GB" err="1">
                <a:effectLst/>
                <a:latin typeface="Helvetica Neue" panose="02000503000000020004" pitchFamily="2" charset="0"/>
              </a:rPr>
              <a:t>kcdplan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r>
              <a:rPr lang="en-GB">
                <a:effectLst/>
                <a:latin typeface="Helvetica Neue" panose="02000503000000020004" pitchFamily="2" charset="0"/>
              </a:rPr>
              <a:t>tofu apply </a:t>
            </a:r>
            <a:r>
              <a:rPr lang="en-GB" err="1">
                <a:effectLst/>
                <a:latin typeface="Helvetica Neue" panose="02000503000000020004" pitchFamily="2" charset="0"/>
              </a:rPr>
              <a:t>kcdplan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r>
              <a:rPr lang="en-GB" err="1">
                <a:effectLst/>
                <a:latin typeface="Helvetica Neue" panose="02000503000000020004" pitchFamily="2" charset="0"/>
              </a:rPr>
              <a:t>kubectl</a:t>
            </a:r>
            <a:r>
              <a:rPr lang="en-GB">
                <a:effectLst/>
                <a:latin typeface="Helvetica Neue" panose="02000503000000020004" pitchFamily="2" charset="0"/>
              </a:rPr>
              <a:t> get ns </a:t>
            </a:r>
            <a:r>
              <a:rPr lang="en-GB" err="1">
                <a:effectLst/>
                <a:latin typeface="Helvetica Neue" panose="02000503000000020004" pitchFamily="2" charset="0"/>
              </a:rPr>
              <a:t>kcd</a:t>
            </a:r>
            <a:r>
              <a:rPr lang="en-GB">
                <a:effectLst/>
                <a:latin typeface="Helvetica Neue" panose="02000503000000020004" pitchFamily="2" charset="0"/>
              </a:rPr>
              <a:t>-brasil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967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e553c2b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e553c2b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4102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e553c2b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e553c2b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222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e553c2b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e553c2b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>
                <a:effectLst/>
                <a:latin typeface="Helvetica Neue" panose="02000503000000020004" pitchFamily="2" charset="0"/>
              </a:rPr>
              <a:t>cat </a:t>
            </a:r>
            <a:r>
              <a:rPr lang="en-GB" err="1">
                <a:effectLst/>
                <a:latin typeface="Helvetica Neue" panose="02000503000000020004" pitchFamily="2" charset="0"/>
              </a:rPr>
              <a:t>terraform.tfstate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r>
              <a:rPr lang="en-GB">
                <a:effectLst/>
                <a:latin typeface="Helvetica Neue" panose="02000503000000020004" pitchFamily="2" charset="0"/>
              </a:rPr>
              <a:t>tofu state list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cp .</a:t>
            </a:r>
            <a:r>
              <a:rPr lang="en-GB" err="1">
                <a:effectLst/>
                <a:latin typeface="Helvetica Neue" panose="02000503000000020004" pitchFamily="2" charset="0"/>
              </a:rPr>
              <a:t>kcd</a:t>
            </a:r>
            <a:r>
              <a:rPr lang="en-GB">
                <a:effectLst/>
                <a:latin typeface="Helvetica Neue" panose="02000503000000020004" pitchFamily="2" charset="0"/>
              </a:rPr>
              <a:t>-state/</a:t>
            </a:r>
            <a:r>
              <a:rPr lang="en-GB" err="1">
                <a:effectLst/>
                <a:latin typeface="Helvetica Neue" panose="02000503000000020004" pitchFamily="2" charset="0"/>
              </a:rPr>
              <a:t>whoami.tf</a:t>
            </a:r>
            <a:r>
              <a:rPr lang="en-GB">
                <a:effectLst/>
                <a:latin typeface="Helvetica Neue" panose="02000503000000020004" pitchFamily="2" charset="0"/>
              </a:rPr>
              <a:t> .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vim </a:t>
            </a:r>
            <a:r>
              <a:rPr lang="en-GB" err="1">
                <a:effectLst/>
                <a:latin typeface="Helvetica Neue" panose="02000503000000020004" pitchFamily="2" charset="0"/>
              </a:rPr>
              <a:t>whoami.tf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r>
              <a:rPr lang="en-GB">
                <a:effectLst/>
                <a:latin typeface="Helvetica Neue" panose="02000503000000020004" pitchFamily="2" charset="0"/>
              </a:rPr>
              <a:t>tofu apply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curl 10.10.39.128</a:t>
            </a:r>
          </a:p>
          <a:p>
            <a:r>
              <a:rPr lang="en-GB" err="1">
                <a:effectLst/>
                <a:latin typeface="Helvetica Neue" panose="02000503000000020004" pitchFamily="2" charset="0"/>
              </a:rPr>
              <a:t>kubectl</a:t>
            </a:r>
            <a:r>
              <a:rPr lang="en-GB">
                <a:effectLst/>
                <a:latin typeface="Helvetica Neue" panose="02000503000000020004" pitchFamily="2" charset="0"/>
              </a:rPr>
              <a:t> get all -n </a:t>
            </a:r>
            <a:r>
              <a:rPr lang="en-GB" err="1">
                <a:effectLst/>
                <a:latin typeface="Helvetica Neue" panose="02000503000000020004" pitchFamily="2" charset="0"/>
              </a:rPr>
              <a:t>kcd</a:t>
            </a:r>
            <a:r>
              <a:rPr lang="en-GB">
                <a:effectLst/>
                <a:latin typeface="Helvetica Neue" panose="02000503000000020004" pitchFamily="2" charset="0"/>
              </a:rPr>
              <a:t>-brasil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tofu state list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tofu destroy</a:t>
            </a:r>
          </a:p>
          <a:p>
            <a:r>
              <a:rPr lang="en-GB" err="1">
                <a:effectLst/>
                <a:latin typeface="Helvetica Neue" panose="02000503000000020004" pitchFamily="2" charset="0"/>
              </a:rPr>
              <a:t>kubectl</a:t>
            </a:r>
            <a:r>
              <a:rPr lang="en-GB">
                <a:effectLst/>
                <a:latin typeface="Helvetica Neue" panose="02000503000000020004" pitchFamily="2" charset="0"/>
              </a:rPr>
              <a:t> get ns </a:t>
            </a:r>
            <a:r>
              <a:rPr lang="en-GB" err="1">
                <a:effectLst/>
                <a:latin typeface="Helvetica Neue" panose="02000503000000020004" pitchFamily="2" charset="0"/>
              </a:rPr>
              <a:t>kcd</a:t>
            </a:r>
            <a:r>
              <a:rPr lang="en-GB">
                <a:effectLst/>
                <a:latin typeface="Helvetica Neue" panose="02000503000000020004" pitchFamily="2" charset="0"/>
              </a:rPr>
              <a:t>-brasil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cp .</a:t>
            </a:r>
            <a:r>
              <a:rPr lang="en-GB" err="1">
                <a:effectLst/>
                <a:latin typeface="Helvetica Neue" panose="02000503000000020004" pitchFamily="2" charset="0"/>
              </a:rPr>
              <a:t>kcd</a:t>
            </a:r>
            <a:r>
              <a:rPr lang="en-GB">
                <a:effectLst/>
                <a:latin typeface="Helvetica Neue" panose="02000503000000020004" pitchFamily="2" charset="0"/>
              </a:rPr>
              <a:t>-state/</a:t>
            </a:r>
            <a:r>
              <a:rPr lang="en-GB" err="1">
                <a:effectLst/>
                <a:latin typeface="Helvetica Neue" panose="02000503000000020004" pitchFamily="2" charset="0"/>
              </a:rPr>
              <a:t>main.tf</a:t>
            </a:r>
            <a:r>
              <a:rPr lang="en-GB">
                <a:effectLst/>
                <a:latin typeface="Helvetica Neue" panose="02000503000000020004" pitchFamily="2" charset="0"/>
              </a:rPr>
              <a:t> .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rm </a:t>
            </a:r>
            <a:r>
              <a:rPr lang="en-GB" err="1">
                <a:effectLst/>
                <a:latin typeface="Helvetica Neue" panose="02000503000000020004" pitchFamily="2" charset="0"/>
              </a:rPr>
              <a:t>terraform.tfstate</a:t>
            </a:r>
            <a:r>
              <a:rPr lang="en-GB">
                <a:effectLst/>
                <a:latin typeface="Helvetica Neue" panose="02000503000000020004" pitchFamily="2" charset="0"/>
              </a:rPr>
              <a:t>*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tofu </a:t>
            </a:r>
            <a:r>
              <a:rPr lang="en-GB" err="1">
                <a:effectLst/>
                <a:latin typeface="Helvetica Neue" panose="02000503000000020004" pitchFamily="2" charset="0"/>
              </a:rPr>
              <a:t>init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r>
              <a:rPr lang="en-GB">
                <a:effectLst/>
                <a:latin typeface="Helvetica Neue" panose="02000503000000020004" pitchFamily="2" charset="0"/>
              </a:rPr>
              <a:t>tofu apply</a:t>
            </a:r>
          </a:p>
          <a:p>
            <a:r>
              <a:rPr lang="en-GB" err="1">
                <a:effectLst/>
                <a:latin typeface="Helvetica Neue" panose="02000503000000020004" pitchFamily="2" charset="0"/>
              </a:rPr>
              <a:t>kubectl</a:t>
            </a:r>
            <a:r>
              <a:rPr lang="en-GB">
                <a:effectLst/>
                <a:latin typeface="Helvetica Neue" panose="02000503000000020004" pitchFamily="2" charset="0"/>
              </a:rPr>
              <a:t> get secret </a:t>
            </a:r>
            <a:r>
              <a:rPr lang="en-GB" err="1">
                <a:effectLst/>
                <a:latin typeface="Helvetica Neue" panose="02000503000000020004" pitchFamily="2" charset="0"/>
              </a:rPr>
              <a:t>tfstate</a:t>
            </a:r>
            <a:r>
              <a:rPr lang="en-GB">
                <a:effectLst/>
                <a:latin typeface="Helvetica Neue" panose="02000503000000020004" pitchFamily="2" charset="0"/>
              </a:rPr>
              <a:t>-default-</a:t>
            </a:r>
            <a:r>
              <a:rPr lang="en-GB" err="1">
                <a:effectLst/>
                <a:latin typeface="Helvetica Neue" panose="02000503000000020004" pitchFamily="2" charset="0"/>
              </a:rPr>
              <a:t>tfstate</a:t>
            </a:r>
            <a:r>
              <a:rPr lang="en-GB">
                <a:effectLst/>
                <a:latin typeface="Helvetica Neue" panose="02000503000000020004" pitchFamily="2" charset="0"/>
              </a:rPr>
              <a:t> -o </a:t>
            </a:r>
            <a:r>
              <a:rPr lang="en-GB" err="1">
                <a:effectLst/>
                <a:latin typeface="Helvetica Neue" panose="02000503000000020004" pitchFamily="2" charset="0"/>
              </a:rPr>
              <a:t>jsonpath</a:t>
            </a:r>
            <a:r>
              <a:rPr lang="en-GB">
                <a:effectLst/>
                <a:latin typeface="Helvetica Neue" panose="02000503000000020004" pitchFamily="2" charset="0"/>
              </a:rPr>
              <a:t>="{.</a:t>
            </a:r>
            <a:r>
              <a:rPr lang="en-GB" err="1">
                <a:effectLst/>
                <a:latin typeface="Helvetica Neue" panose="02000503000000020004" pitchFamily="2" charset="0"/>
              </a:rPr>
              <a:t>data.tfstate</a:t>
            </a:r>
            <a:r>
              <a:rPr lang="en-GB">
                <a:effectLst/>
                <a:latin typeface="Helvetica Neue" panose="02000503000000020004" pitchFamily="2" charset="0"/>
              </a:rPr>
              <a:t>}" | base64 -d | </a:t>
            </a:r>
            <a:r>
              <a:rPr lang="en-GB" err="1">
                <a:effectLst/>
                <a:latin typeface="Helvetica Neue" panose="02000503000000020004" pitchFamily="2" charset="0"/>
              </a:rPr>
              <a:t>gzip</a:t>
            </a:r>
            <a:r>
              <a:rPr lang="en-GB">
                <a:effectLst/>
                <a:latin typeface="Helvetica Neue" panose="02000503000000020004" pitchFamily="2" charset="0"/>
              </a:rPr>
              <a:t> -d -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tofu destroy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3960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e553c2b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e553c2b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6983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e553c2b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e553c2b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042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e553c2b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e553c2b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>
                <a:effectLst/>
                <a:latin typeface="Helvetica Neue" panose="02000503000000020004" pitchFamily="2" charset="0"/>
              </a:rPr>
              <a:t>cd .</a:t>
            </a:r>
            <a:r>
              <a:rPr lang="en-GB" err="1">
                <a:effectLst/>
                <a:latin typeface="Helvetica Neue" panose="02000503000000020004" pitchFamily="2" charset="0"/>
              </a:rPr>
              <a:t>kcd</a:t>
            </a:r>
            <a:r>
              <a:rPr lang="en-GB">
                <a:effectLst/>
                <a:latin typeface="Helvetica Neue" panose="02000503000000020004" pitchFamily="2" charset="0"/>
              </a:rPr>
              <a:t>-helm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vi </a:t>
            </a:r>
            <a:r>
              <a:rPr lang="en-GB" err="1">
                <a:effectLst/>
                <a:latin typeface="Helvetica Neue" panose="02000503000000020004" pitchFamily="2" charset="0"/>
              </a:rPr>
              <a:t>main.tf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r>
              <a:rPr lang="en-GB">
                <a:effectLst/>
                <a:latin typeface="Helvetica Neue" panose="02000503000000020004" pitchFamily="2" charset="0"/>
              </a:rPr>
              <a:t>tofu </a:t>
            </a:r>
            <a:r>
              <a:rPr lang="en-GB" err="1">
                <a:effectLst/>
                <a:latin typeface="Helvetica Neue" panose="02000503000000020004" pitchFamily="2" charset="0"/>
              </a:rPr>
              <a:t>init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r>
              <a:rPr lang="en-GB">
                <a:effectLst/>
                <a:latin typeface="Helvetica Neue" panose="02000503000000020004" pitchFamily="2" charset="0"/>
              </a:rPr>
              <a:t>vi </a:t>
            </a:r>
            <a:r>
              <a:rPr lang="en-GB" err="1">
                <a:effectLst/>
                <a:latin typeface="Helvetica Neue" panose="02000503000000020004" pitchFamily="2" charset="0"/>
              </a:rPr>
              <a:t>helm.tf</a:t>
            </a:r>
            <a:endParaRPr lang="en-GB">
              <a:effectLst/>
              <a:latin typeface="Helvetica Neue" panose="02000503000000020004" pitchFamily="2" charset="0"/>
            </a:endParaRPr>
          </a:p>
          <a:p>
            <a:r>
              <a:rPr lang="en-GB">
                <a:effectLst/>
                <a:latin typeface="Helvetica Neue" panose="02000503000000020004" pitchFamily="2" charset="0"/>
              </a:rPr>
              <a:t>tofu apply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helm list -n hello-world</a:t>
            </a:r>
          </a:p>
          <a:p>
            <a:r>
              <a:rPr lang="en-GB">
                <a:effectLst/>
                <a:latin typeface="Helvetica Neue" panose="02000503000000020004" pitchFamily="2" charset="0"/>
              </a:rPr>
              <a:t>tofu destroy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850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039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e553c2b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e553c2b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004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e553c2b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e553c2b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25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e553c2b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e553c2b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12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e553c2b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e553c2b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315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e553c2b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e553c2b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532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e553c2b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e553c2b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27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ee553c2b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ee553c2b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46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A77CD-784F-CE9E-FBA2-909EF135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2EC9-FCBC-13F0-CAF9-AA2EC92C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CF3A5-4F1C-EDD0-E794-5EDC4DA4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F043D-2EE7-2648-A516-1E9F2F7EDE4E}" type="datetimeFigureOut">
              <a:rPr lang="en-IT" smtClean="0"/>
              <a:t>02/23/2024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7F35D-1E2E-4E14-71CE-55920E9F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B5947-DBEA-3C3F-3B47-3CAED47C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C93F5-93AD-3248-8117-4AD2DE6E4E1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4341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3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10.png"/><Relationship Id="rId9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3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4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to.wuestenigel.com/vegetables-and-tofu-on-a-cutiing-board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5.sv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3A9DDC-A451-67A3-C5BD-FCEE093634A1}"/>
              </a:ext>
            </a:extLst>
          </p:cNvPr>
          <p:cNvSpPr txBox="1"/>
          <p:nvPr/>
        </p:nvSpPr>
        <p:spPr>
          <a:xfrm>
            <a:off x="2293202" y="3261966"/>
            <a:ext cx="437669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effectLst/>
                <a:latin typeface="inherit"/>
              </a:rPr>
              <a:t>Kubernetes Meets </a:t>
            </a:r>
            <a:r>
              <a:rPr lang="en-GB" sz="3200" b="1" err="1">
                <a:effectLst/>
                <a:latin typeface="inherit"/>
              </a:rPr>
              <a:t>OpenTofu</a:t>
            </a:r>
            <a:r>
              <a:rPr lang="en-GB" sz="3200" b="1">
                <a:effectLst/>
                <a:latin typeface="inherit"/>
              </a:rPr>
              <a:t>: A Recipe for </a:t>
            </a:r>
            <a:r>
              <a:rPr lang="en-GB" sz="3200" b="1" err="1">
                <a:effectLst/>
                <a:latin typeface="inherit"/>
              </a:rPr>
              <a:t>IaC</a:t>
            </a:r>
            <a:r>
              <a:rPr lang="en-GB" sz="3200" b="1">
                <a:effectLst/>
                <a:latin typeface="inherit"/>
              </a:rPr>
              <a:t> Success</a:t>
            </a:r>
          </a:p>
          <a:p>
            <a:br>
              <a:rPr lang="en-GB">
                <a:effectLst/>
              </a:rPr>
            </a:br>
            <a:endParaRPr lang="en-GB">
              <a:effectLst/>
            </a:endParaRPr>
          </a:p>
          <a:p>
            <a:endParaRPr lang="en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92999-6A9D-5898-16EF-FE38B200D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30" y="1193469"/>
            <a:ext cx="1949225" cy="1949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AE9427-A51C-6D7A-467D-492959264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94" y="0"/>
            <a:ext cx="2498121" cy="2487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F422E2-484F-7E70-DC2D-86E5B490D401}"/>
              </a:ext>
            </a:extLst>
          </p:cNvPr>
          <p:cNvSpPr txBox="1"/>
          <p:nvPr/>
        </p:nvSpPr>
        <p:spPr>
          <a:xfrm>
            <a:off x="4421080" y="4469950"/>
            <a:ext cx="2802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/>
              <a:t>Speaker: Nicola Marco Decandia</a:t>
            </a:r>
          </a:p>
          <a:p>
            <a:r>
              <a:rPr lang="en-IT"/>
              <a:t>Sao Paulo – 24/02/2024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E58348-EF3B-A7DA-B1D2-DC5AC94211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03250" y="123481"/>
            <a:ext cx="2240750" cy="2240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A5E13F-0534-B2DD-DC91-534F65D621A2}"/>
              </a:ext>
            </a:extLst>
          </p:cNvPr>
          <p:cNvSpPr txBox="1"/>
          <p:nvPr/>
        </p:nvSpPr>
        <p:spPr>
          <a:xfrm>
            <a:off x="85720" y="2174358"/>
            <a:ext cx="2023297" cy="523220"/>
          </a:xfrm>
          <a:custGeom>
            <a:avLst/>
            <a:gdLst>
              <a:gd name="connsiteX0" fmla="*/ 0 w 2023297"/>
              <a:gd name="connsiteY0" fmla="*/ 0 h 523220"/>
              <a:gd name="connsiteX1" fmla="*/ 485591 w 2023297"/>
              <a:gd name="connsiteY1" fmla="*/ 0 h 523220"/>
              <a:gd name="connsiteX2" fmla="*/ 930717 w 2023297"/>
              <a:gd name="connsiteY2" fmla="*/ 0 h 523220"/>
              <a:gd name="connsiteX3" fmla="*/ 1477007 w 2023297"/>
              <a:gd name="connsiteY3" fmla="*/ 0 h 523220"/>
              <a:gd name="connsiteX4" fmla="*/ 2023297 w 2023297"/>
              <a:gd name="connsiteY4" fmla="*/ 0 h 523220"/>
              <a:gd name="connsiteX5" fmla="*/ 2023297 w 2023297"/>
              <a:gd name="connsiteY5" fmla="*/ 523220 h 523220"/>
              <a:gd name="connsiteX6" fmla="*/ 1557939 w 2023297"/>
              <a:gd name="connsiteY6" fmla="*/ 523220 h 523220"/>
              <a:gd name="connsiteX7" fmla="*/ 1092580 w 2023297"/>
              <a:gd name="connsiteY7" fmla="*/ 523220 h 523220"/>
              <a:gd name="connsiteX8" fmla="*/ 546290 w 2023297"/>
              <a:gd name="connsiteY8" fmla="*/ 523220 h 523220"/>
              <a:gd name="connsiteX9" fmla="*/ 0 w 2023297"/>
              <a:gd name="connsiteY9" fmla="*/ 523220 h 523220"/>
              <a:gd name="connsiteX10" fmla="*/ 0 w 2023297"/>
              <a:gd name="connsiteY10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3297" h="523220" extrusionOk="0">
                <a:moveTo>
                  <a:pt x="0" y="0"/>
                </a:moveTo>
                <a:cubicBezTo>
                  <a:pt x="111124" y="-46763"/>
                  <a:pt x="248573" y="46582"/>
                  <a:pt x="485591" y="0"/>
                </a:cubicBezTo>
                <a:cubicBezTo>
                  <a:pt x="722609" y="-46582"/>
                  <a:pt x="780200" y="15445"/>
                  <a:pt x="930717" y="0"/>
                </a:cubicBezTo>
                <a:cubicBezTo>
                  <a:pt x="1081234" y="-15445"/>
                  <a:pt x="1205342" y="8439"/>
                  <a:pt x="1477007" y="0"/>
                </a:cubicBezTo>
                <a:cubicBezTo>
                  <a:pt x="1748672" y="-8439"/>
                  <a:pt x="1774273" y="4381"/>
                  <a:pt x="2023297" y="0"/>
                </a:cubicBezTo>
                <a:cubicBezTo>
                  <a:pt x="2083034" y="254862"/>
                  <a:pt x="1972867" y="310615"/>
                  <a:pt x="2023297" y="523220"/>
                </a:cubicBezTo>
                <a:cubicBezTo>
                  <a:pt x="1836203" y="571501"/>
                  <a:pt x="1731359" y="513910"/>
                  <a:pt x="1557939" y="523220"/>
                </a:cubicBezTo>
                <a:cubicBezTo>
                  <a:pt x="1384519" y="532530"/>
                  <a:pt x="1322551" y="521590"/>
                  <a:pt x="1092580" y="523220"/>
                </a:cubicBezTo>
                <a:cubicBezTo>
                  <a:pt x="862609" y="524850"/>
                  <a:pt x="710646" y="479807"/>
                  <a:pt x="546290" y="523220"/>
                </a:cubicBezTo>
                <a:cubicBezTo>
                  <a:pt x="381934" y="566633"/>
                  <a:pt x="219164" y="506198"/>
                  <a:pt x="0" y="523220"/>
                </a:cubicBezTo>
                <a:cubicBezTo>
                  <a:pt x="-5194" y="296089"/>
                  <a:pt x="47441" y="248443"/>
                  <a:pt x="0" y="0"/>
                </a:cubicBezTo>
                <a:close/>
              </a:path>
            </a:pathLst>
          </a:custGeom>
          <a:noFill/>
          <a:ln cmpd="dbl">
            <a:solidFill>
              <a:schemeClr val="accent2">
                <a:lumMod val="75000"/>
                <a:lumOff val="2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IT">
                <a:solidFill>
                  <a:schemeClr val="accent2">
                    <a:lumMod val="75000"/>
                    <a:lumOff val="25000"/>
                  </a:schemeClr>
                </a:solidFill>
                <a:latin typeface="Bradley Hand" pitchFamily="2" charset="77"/>
                <a:ea typeface="Ayuthaya" pitchFamily="2" charset="-34"/>
                <a:cs typeface="Ayuthaya" pitchFamily="2" charset="-34"/>
              </a:rPr>
              <a:t>OpenTofu is split into</a:t>
            </a:r>
          </a:p>
          <a:p>
            <a:pPr algn="ctr"/>
            <a:r>
              <a:rPr lang="en-GB">
                <a:solidFill>
                  <a:schemeClr val="accent2">
                    <a:lumMod val="75000"/>
                    <a:lumOff val="25000"/>
                  </a:schemeClr>
                </a:solidFill>
                <a:latin typeface="Bradley Hand" pitchFamily="2" charset="77"/>
                <a:ea typeface="Ayuthaya" pitchFamily="2" charset="-34"/>
                <a:cs typeface="Ayuthaya" pitchFamily="2" charset="-34"/>
              </a:rPr>
              <a:t>t</a:t>
            </a:r>
            <a:r>
              <a:rPr lang="en-IT">
                <a:solidFill>
                  <a:schemeClr val="accent2">
                    <a:lumMod val="75000"/>
                    <a:lumOff val="25000"/>
                  </a:schemeClr>
                </a:solidFill>
                <a:latin typeface="Bradley Hand" pitchFamily="2" charset="77"/>
                <a:ea typeface="Ayuthaya" pitchFamily="2" charset="-34"/>
                <a:cs typeface="Ayuthaya" pitchFamily="2" charset="-34"/>
              </a:rPr>
              <a:t>wo main parts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E86B35-DC75-65C8-6F49-93AFDF879ED9}"/>
              </a:ext>
            </a:extLst>
          </p:cNvPr>
          <p:cNvSpPr txBox="1">
            <a:spLocks/>
          </p:cNvSpPr>
          <p:nvPr/>
        </p:nvSpPr>
        <p:spPr>
          <a:xfrm>
            <a:off x="2085550" y="206738"/>
            <a:ext cx="5556417" cy="646331"/>
          </a:xfrm>
          <a:custGeom>
            <a:avLst/>
            <a:gdLst>
              <a:gd name="connsiteX0" fmla="*/ 0 w 5556417"/>
              <a:gd name="connsiteY0" fmla="*/ 0 h 646331"/>
              <a:gd name="connsiteX1" fmla="*/ 666770 w 5556417"/>
              <a:gd name="connsiteY1" fmla="*/ 0 h 646331"/>
              <a:gd name="connsiteX2" fmla="*/ 1222412 w 5556417"/>
              <a:gd name="connsiteY2" fmla="*/ 0 h 646331"/>
              <a:gd name="connsiteX3" fmla="*/ 1889182 w 5556417"/>
              <a:gd name="connsiteY3" fmla="*/ 0 h 646331"/>
              <a:gd name="connsiteX4" fmla="*/ 2444823 w 5556417"/>
              <a:gd name="connsiteY4" fmla="*/ 0 h 646331"/>
              <a:gd name="connsiteX5" fmla="*/ 3056029 w 5556417"/>
              <a:gd name="connsiteY5" fmla="*/ 0 h 646331"/>
              <a:gd name="connsiteX6" fmla="*/ 3722799 w 5556417"/>
              <a:gd name="connsiteY6" fmla="*/ 0 h 646331"/>
              <a:gd name="connsiteX7" fmla="*/ 4389569 w 5556417"/>
              <a:gd name="connsiteY7" fmla="*/ 0 h 646331"/>
              <a:gd name="connsiteX8" fmla="*/ 5000775 w 5556417"/>
              <a:gd name="connsiteY8" fmla="*/ 0 h 646331"/>
              <a:gd name="connsiteX9" fmla="*/ 5556417 w 5556417"/>
              <a:gd name="connsiteY9" fmla="*/ 0 h 646331"/>
              <a:gd name="connsiteX10" fmla="*/ 5556417 w 5556417"/>
              <a:gd name="connsiteY10" fmla="*/ 303776 h 646331"/>
              <a:gd name="connsiteX11" fmla="*/ 5556417 w 5556417"/>
              <a:gd name="connsiteY11" fmla="*/ 646331 h 646331"/>
              <a:gd name="connsiteX12" fmla="*/ 5167468 w 5556417"/>
              <a:gd name="connsiteY12" fmla="*/ 646331 h 646331"/>
              <a:gd name="connsiteX13" fmla="*/ 4611826 w 5556417"/>
              <a:gd name="connsiteY13" fmla="*/ 646331 h 646331"/>
              <a:gd name="connsiteX14" fmla="*/ 4000620 w 5556417"/>
              <a:gd name="connsiteY14" fmla="*/ 646331 h 646331"/>
              <a:gd name="connsiteX15" fmla="*/ 3500543 w 5556417"/>
              <a:gd name="connsiteY15" fmla="*/ 646331 h 646331"/>
              <a:gd name="connsiteX16" fmla="*/ 3000465 w 5556417"/>
              <a:gd name="connsiteY16" fmla="*/ 646331 h 646331"/>
              <a:gd name="connsiteX17" fmla="*/ 2555952 w 5556417"/>
              <a:gd name="connsiteY17" fmla="*/ 646331 h 646331"/>
              <a:gd name="connsiteX18" fmla="*/ 2167003 w 5556417"/>
              <a:gd name="connsiteY18" fmla="*/ 646331 h 646331"/>
              <a:gd name="connsiteX19" fmla="*/ 1722489 w 5556417"/>
              <a:gd name="connsiteY19" fmla="*/ 646331 h 646331"/>
              <a:gd name="connsiteX20" fmla="*/ 1111283 w 5556417"/>
              <a:gd name="connsiteY20" fmla="*/ 646331 h 646331"/>
              <a:gd name="connsiteX21" fmla="*/ 666770 w 5556417"/>
              <a:gd name="connsiteY21" fmla="*/ 646331 h 646331"/>
              <a:gd name="connsiteX22" fmla="*/ 0 w 5556417"/>
              <a:gd name="connsiteY22" fmla="*/ 646331 h 646331"/>
              <a:gd name="connsiteX23" fmla="*/ 0 w 5556417"/>
              <a:gd name="connsiteY23" fmla="*/ 336092 h 646331"/>
              <a:gd name="connsiteX24" fmla="*/ 0 w 5556417"/>
              <a:gd name="connsiteY2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6417" h="646331" extrusionOk="0">
                <a:moveTo>
                  <a:pt x="0" y="0"/>
                </a:moveTo>
                <a:cubicBezTo>
                  <a:pt x="143235" y="-9903"/>
                  <a:pt x="441935" y="4988"/>
                  <a:pt x="666770" y="0"/>
                </a:cubicBezTo>
                <a:cubicBezTo>
                  <a:pt x="891605" y="-4988"/>
                  <a:pt x="950352" y="61032"/>
                  <a:pt x="1222412" y="0"/>
                </a:cubicBezTo>
                <a:cubicBezTo>
                  <a:pt x="1494472" y="-61032"/>
                  <a:pt x="1675798" y="5753"/>
                  <a:pt x="1889182" y="0"/>
                </a:cubicBezTo>
                <a:cubicBezTo>
                  <a:pt x="2102566" y="-5753"/>
                  <a:pt x="2299520" y="35469"/>
                  <a:pt x="2444823" y="0"/>
                </a:cubicBezTo>
                <a:cubicBezTo>
                  <a:pt x="2590126" y="-35469"/>
                  <a:pt x="2828993" y="44319"/>
                  <a:pt x="3056029" y="0"/>
                </a:cubicBezTo>
                <a:cubicBezTo>
                  <a:pt x="3283065" y="-44319"/>
                  <a:pt x="3421442" y="74225"/>
                  <a:pt x="3722799" y="0"/>
                </a:cubicBezTo>
                <a:cubicBezTo>
                  <a:pt x="4024156" y="-74225"/>
                  <a:pt x="4236783" y="18135"/>
                  <a:pt x="4389569" y="0"/>
                </a:cubicBezTo>
                <a:cubicBezTo>
                  <a:pt x="4542355" y="-18135"/>
                  <a:pt x="4756638" y="32242"/>
                  <a:pt x="5000775" y="0"/>
                </a:cubicBezTo>
                <a:cubicBezTo>
                  <a:pt x="5244912" y="-32242"/>
                  <a:pt x="5353215" y="40446"/>
                  <a:pt x="5556417" y="0"/>
                </a:cubicBezTo>
                <a:cubicBezTo>
                  <a:pt x="5580825" y="129523"/>
                  <a:pt x="5522552" y="238307"/>
                  <a:pt x="5556417" y="303776"/>
                </a:cubicBezTo>
                <a:cubicBezTo>
                  <a:pt x="5590282" y="369245"/>
                  <a:pt x="5528254" y="491953"/>
                  <a:pt x="5556417" y="646331"/>
                </a:cubicBezTo>
                <a:cubicBezTo>
                  <a:pt x="5444653" y="692183"/>
                  <a:pt x="5315291" y="630954"/>
                  <a:pt x="5167468" y="646331"/>
                </a:cubicBezTo>
                <a:cubicBezTo>
                  <a:pt x="5019645" y="661708"/>
                  <a:pt x="4852365" y="624845"/>
                  <a:pt x="4611826" y="646331"/>
                </a:cubicBezTo>
                <a:cubicBezTo>
                  <a:pt x="4371287" y="667817"/>
                  <a:pt x="4279144" y="644160"/>
                  <a:pt x="4000620" y="646331"/>
                </a:cubicBezTo>
                <a:cubicBezTo>
                  <a:pt x="3722096" y="648502"/>
                  <a:pt x="3676900" y="643146"/>
                  <a:pt x="3500543" y="646331"/>
                </a:cubicBezTo>
                <a:cubicBezTo>
                  <a:pt x="3324186" y="649516"/>
                  <a:pt x="3234830" y="634721"/>
                  <a:pt x="3000465" y="646331"/>
                </a:cubicBezTo>
                <a:cubicBezTo>
                  <a:pt x="2766100" y="657941"/>
                  <a:pt x="2741040" y="602591"/>
                  <a:pt x="2555952" y="646331"/>
                </a:cubicBezTo>
                <a:cubicBezTo>
                  <a:pt x="2370864" y="690071"/>
                  <a:pt x="2283555" y="643959"/>
                  <a:pt x="2167003" y="646331"/>
                </a:cubicBezTo>
                <a:cubicBezTo>
                  <a:pt x="2050451" y="648703"/>
                  <a:pt x="1888709" y="601125"/>
                  <a:pt x="1722489" y="646331"/>
                </a:cubicBezTo>
                <a:cubicBezTo>
                  <a:pt x="1556269" y="691537"/>
                  <a:pt x="1398846" y="618725"/>
                  <a:pt x="1111283" y="646331"/>
                </a:cubicBezTo>
                <a:cubicBezTo>
                  <a:pt x="823720" y="673937"/>
                  <a:pt x="803001" y="609061"/>
                  <a:pt x="666770" y="646331"/>
                </a:cubicBezTo>
                <a:cubicBezTo>
                  <a:pt x="530539" y="683601"/>
                  <a:pt x="179079" y="578782"/>
                  <a:pt x="0" y="646331"/>
                </a:cubicBezTo>
                <a:cubicBezTo>
                  <a:pt x="-14222" y="500756"/>
                  <a:pt x="20493" y="399448"/>
                  <a:pt x="0" y="336092"/>
                </a:cubicBezTo>
                <a:cubicBezTo>
                  <a:pt x="-20493" y="272736"/>
                  <a:pt x="23425" y="120642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600" err="1">
                <a:latin typeface="Baguet Script" pitchFamily="2" charset="77"/>
                <a:cs typeface="Calibri" panose="020F0502020204030204" pitchFamily="34" charset="0"/>
              </a:rPr>
              <a:t>OpenTF</a:t>
            </a:r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 Core and Plugins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5D7F1A-22F2-E9C6-ABF6-834547B40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88" y="1253267"/>
            <a:ext cx="887579" cy="8875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B63E9F-EE22-C77A-5DEC-802FB6A50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706" y="1961794"/>
            <a:ext cx="3517521" cy="30204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86DB6B2-1BBE-954A-F2AE-4E6F433C3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706" y="836382"/>
            <a:ext cx="1170892" cy="1142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665D8F-D368-866B-1FE4-0E92A74DF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7000" y="1221651"/>
            <a:ext cx="887579" cy="8321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62504C-E092-6520-B2B3-985B920AF7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4762" y="924607"/>
            <a:ext cx="825500" cy="558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5743D3-A4BE-24F7-5408-5207A94018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3130" y="1737119"/>
            <a:ext cx="2197629" cy="13306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800306-AD77-023E-69E2-4AC2D18808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0844" y="2935843"/>
            <a:ext cx="1181100" cy="101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A768D9-C008-7205-F3A1-3FA5E27A7D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6698" y="3717992"/>
            <a:ext cx="1562100" cy="647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338ED0-3165-2EED-E2AB-3AA48B7F2B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1430" y="1737119"/>
            <a:ext cx="1524000" cy="546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548FE9-D6C3-BFFF-180F-D82C59BB9C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6807" y="1271221"/>
            <a:ext cx="1460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1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5B4DF57-2B15-C3EC-1E1A-56BA72464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900" y="1838614"/>
            <a:ext cx="831299" cy="10413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4731E-2E57-1EE7-BB46-B3994D335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760" y="522384"/>
            <a:ext cx="1661583" cy="1264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CCD056-08A2-7713-83C3-1E13FC84B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900" y="3562458"/>
            <a:ext cx="999901" cy="862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6CF5F2-E69E-5A8B-7DA9-7B9352992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5858" y="2258638"/>
            <a:ext cx="831299" cy="621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141D1C-CF2A-A75D-C808-1E3EB284BA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841" y="2277650"/>
            <a:ext cx="831299" cy="6212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C7203F-1A24-ADC5-B56C-6881064A4F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2060" y="2268102"/>
            <a:ext cx="831299" cy="6212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E95AA5-4885-2C03-9C90-1067DC7AA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7225" y="717513"/>
            <a:ext cx="1570983" cy="1620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7C0D63-BC15-F4D8-C83B-CD8B24F0E6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72676" y="2429581"/>
            <a:ext cx="999901" cy="2267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AD877B-736C-D4AD-BEAF-C361AEE6A3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26532" y="2482487"/>
            <a:ext cx="900934" cy="1735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AD6F81-2555-07DF-CC2D-A076DB014C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1421" y="2448211"/>
            <a:ext cx="904480" cy="1735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06C268-6734-7FC9-3E94-0DBF8CB9E9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92318" y="1716610"/>
            <a:ext cx="197234" cy="6212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D2BB18-5C69-FA62-5D57-F780D548BD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71359" y="2788366"/>
            <a:ext cx="198243" cy="7740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60B531-80B8-29AC-D8F8-4CF2B622E6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30888" y="2784252"/>
            <a:ext cx="2512162" cy="1058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E8465B-9D61-4D82-03E4-ABF3750F3CD4}"/>
              </a:ext>
            </a:extLst>
          </p:cNvPr>
          <p:cNvSpPr txBox="1"/>
          <p:nvPr/>
        </p:nvSpPr>
        <p:spPr>
          <a:xfrm>
            <a:off x="595060" y="1485777"/>
            <a:ext cx="1483770" cy="461665"/>
          </a:xfrm>
          <a:custGeom>
            <a:avLst/>
            <a:gdLst>
              <a:gd name="connsiteX0" fmla="*/ 0 w 1483770"/>
              <a:gd name="connsiteY0" fmla="*/ 0 h 461665"/>
              <a:gd name="connsiteX1" fmla="*/ 479752 w 1483770"/>
              <a:gd name="connsiteY1" fmla="*/ 0 h 461665"/>
              <a:gd name="connsiteX2" fmla="*/ 929829 w 1483770"/>
              <a:gd name="connsiteY2" fmla="*/ 0 h 461665"/>
              <a:gd name="connsiteX3" fmla="*/ 1483770 w 1483770"/>
              <a:gd name="connsiteY3" fmla="*/ 0 h 461665"/>
              <a:gd name="connsiteX4" fmla="*/ 1483770 w 1483770"/>
              <a:gd name="connsiteY4" fmla="*/ 461665 h 461665"/>
              <a:gd name="connsiteX5" fmla="*/ 1018855 w 1483770"/>
              <a:gd name="connsiteY5" fmla="*/ 461665 h 461665"/>
              <a:gd name="connsiteX6" fmla="*/ 494590 w 1483770"/>
              <a:gd name="connsiteY6" fmla="*/ 461665 h 461665"/>
              <a:gd name="connsiteX7" fmla="*/ 0 w 1483770"/>
              <a:gd name="connsiteY7" fmla="*/ 461665 h 461665"/>
              <a:gd name="connsiteX8" fmla="*/ 0 w 1483770"/>
              <a:gd name="connsiteY8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83770" h="461665" extrusionOk="0">
                <a:moveTo>
                  <a:pt x="0" y="0"/>
                </a:moveTo>
                <a:cubicBezTo>
                  <a:pt x="144900" y="-52708"/>
                  <a:pt x="275198" y="47279"/>
                  <a:pt x="479752" y="0"/>
                </a:cubicBezTo>
                <a:cubicBezTo>
                  <a:pt x="684306" y="-47279"/>
                  <a:pt x="822043" y="43882"/>
                  <a:pt x="929829" y="0"/>
                </a:cubicBezTo>
                <a:cubicBezTo>
                  <a:pt x="1037615" y="-43882"/>
                  <a:pt x="1207823" y="55451"/>
                  <a:pt x="1483770" y="0"/>
                </a:cubicBezTo>
                <a:cubicBezTo>
                  <a:pt x="1486118" y="217652"/>
                  <a:pt x="1456963" y="330148"/>
                  <a:pt x="1483770" y="461665"/>
                </a:cubicBezTo>
                <a:cubicBezTo>
                  <a:pt x="1326701" y="467258"/>
                  <a:pt x="1147391" y="418082"/>
                  <a:pt x="1018855" y="461665"/>
                </a:cubicBezTo>
                <a:cubicBezTo>
                  <a:pt x="890319" y="505248"/>
                  <a:pt x="746317" y="410908"/>
                  <a:pt x="494590" y="461665"/>
                </a:cubicBezTo>
                <a:cubicBezTo>
                  <a:pt x="242863" y="512422"/>
                  <a:pt x="211942" y="427153"/>
                  <a:pt x="0" y="461665"/>
                </a:cubicBezTo>
                <a:cubicBezTo>
                  <a:pt x="-44876" y="298091"/>
                  <a:pt x="27200" y="144582"/>
                  <a:pt x="0" y="0"/>
                </a:cubicBezTo>
                <a:close/>
              </a:path>
            </a:pathLst>
          </a:custGeom>
          <a:noFill/>
          <a:ln cmpd="dbl">
            <a:solidFill>
              <a:schemeClr val="accent2">
                <a:lumMod val="75000"/>
                <a:lumOff val="2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IT" sz="1200">
                <a:solidFill>
                  <a:schemeClr val="accent2">
                    <a:lumMod val="75000"/>
                    <a:lumOff val="25000"/>
                  </a:schemeClr>
                </a:solidFill>
                <a:latin typeface="Bradley Hand" pitchFamily="2" charset="77"/>
                <a:ea typeface="Ayuthaya" pitchFamily="2" charset="-34"/>
                <a:cs typeface="Ayuthaya" pitchFamily="2" charset="-34"/>
              </a:rPr>
              <a:t>Write OpenTofu</a:t>
            </a:r>
          </a:p>
          <a:p>
            <a:pPr algn="ctr"/>
            <a:r>
              <a:rPr lang="en-IT" sz="1200">
                <a:solidFill>
                  <a:schemeClr val="accent2">
                    <a:lumMod val="75000"/>
                    <a:lumOff val="25000"/>
                  </a:schemeClr>
                </a:solidFill>
                <a:latin typeface="Bradley Hand" pitchFamily="2" charset="77"/>
                <a:ea typeface="Ayuthaya" pitchFamily="2" charset="-34"/>
                <a:cs typeface="Ayuthaya" pitchFamily="2" charset="-34"/>
              </a:rPr>
              <a:t>Configuration code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296B87-3E34-42C2-2D82-BFA93F02FE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64395" y="2798527"/>
            <a:ext cx="1267936" cy="802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E06625-C7C0-8B48-3F62-6E15A31243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9336" y="2846807"/>
            <a:ext cx="309481" cy="99614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052F6D-8A21-F707-62CC-B49B5751B7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81420" y="2801027"/>
            <a:ext cx="1289855" cy="1102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280A584-8E74-D9EC-EA1F-BA0CF5A6E4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82629" y="3842949"/>
            <a:ext cx="749519" cy="8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5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FAC727-3C92-05D9-2320-CAD4EBA14F20}"/>
              </a:ext>
            </a:extLst>
          </p:cNvPr>
          <p:cNvSpPr txBox="1">
            <a:spLocks/>
          </p:cNvSpPr>
          <p:nvPr/>
        </p:nvSpPr>
        <p:spPr>
          <a:xfrm>
            <a:off x="2129093" y="163195"/>
            <a:ext cx="5556417" cy="769441"/>
          </a:xfrm>
          <a:custGeom>
            <a:avLst/>
            <a:gdLst>
              <a:gd name="connsiteX0" fmla="*/ 0 w 5556417"/>
              <a:gd name="connsiteY0" fmla="*/ 0 h 769441"/>
              <a:gd name="connsiteX1" fmla="*/ 666770 w 5556417"/>
              <a:gd name="connsiteY1" fmla="*/ 0 h 769441"/>
              <a:gd name="connsiteX2" fmla="*/ 1222412 w 5556417"/>
              <a:gd name="connsiteY2" fmla="*/ 0 h 769441"/>
              <a:gd name="connsiteX3" fmla="*/ 1889182 w 5556417"/>
              <a:gd name="connsiteY3" fmla="*/ 0 h 769441"/>
              <a:gd name="connsiteX4" fmla="*/ 2444823 w 5556417"/>
              <a:gd name="connsiteY4" fmla="*/ 0 h 769441"/>
              <a:gd name="connsiteX5" fmla="*/ 3056029 w 5556417"/>
              <a:gd name="connsiteY5" fmla="*/ 0 h 769441"/>
              <a:gd name="connsiteX6" fmla="*/ 3722799 w 5556417"/>
              <a:gd name="connsiteY6" fmla="*/ 0 h 769441"/>
              <a:gd name="connsiteX7" fmla="*/ 4389569 w 5556417"/>
              <a:gd name="connsiteY7" fmla="*/ 0 h 769441"/>
              <a:gd name="connsiteX8" fmla="*/ 5000775 w 5556417"/>
              <a:gd name="connsiteY8" fmla="*/ 0 h 769441"/>
              <a:gd name="connsiteX9" fmla="*/ 5556417 w 5556417"/>
              <a:gd name="connsiteY9" fmla="*/ 0 h 769441"/>
              <a:gd name="connsiteX10" fmla="*/ 5556417 w 5556417"/>
              <a:gd name="connsiteY10" fmla="*/ 361637 h 769441"/>
              <a:gd name="connsiteX11" fmla="*/ 5556417 w 5556417"/>
              <a:gd name="connsiteY11" fmla="*/ 769441 h 769441"/>
              <a:gd name="connsiteX12" fmla="*/ 5167468 w 5556417"/>
              <a:gd name="connsiteY12" fmla="*/ 769441 h 769441"/>
              <a:gd name="connsiteX13" fmla="*/ 4611826 w 5556417"/>
              <a:gd name="connsiteY13" fmla="*/ 769441 h 769441"/>
              <a:gd name="connsiteX14" fmla="*/ 4000620 w 5556417"/>
              <a:gd name="connsiteY14" fmla="*/ 769441 h 769441"/>
              <a:gd name="connsiteX15" fmla="*/ 3500543 w 5556417"/>
              <a:gd name="connsiteY15" fmla="*/ 769441 h 769441"/>
              <a:gd name="connsiteX16" fmla="*/ 3000465 w 5556417"/>
              <a:gd name="connsiteY16" fmla="*/ 769441 h 769441"/>
              <a:gd name="connsiteX17" fmla="*/ 2555952 w 5556417"/>
              <a:gd name="connsiteY17" fmla="*/ 769441 h 769441"/>
              <a:gd name="connsiteX18" fmla="*/ 2167003 w 5556417"/>
              <a:gd name="connsiteY18" fmla="*/ 769441 h 769441"/>
              <a:gd name="connsiteX19" fmla="*/ 1722489 w 5556417"/>
              <a:gd name="connsiteY19" fmla="*/ 769441 h 769441"/>
              <a:gd name="connsiteX20" fmla="*/ 1111283 w 5556417"/>
              <a:gd name="connsiteY20" fmla="*/ 769441 h 769441"/>
              <a:gd name="connsiteX21" fmla="*/ 666770 w 5556417"/>
              <a:gd name="connsiteY21" fmla="*/ 769441 h 769441"/>
              <a:gd name="connsiteX22" fmla="*/ 0 w 5556417"/>
              <a:gd name="connsiteY22" fmla="*/ 769441 h 769441"/>
              <a:gd name="connsiteX23" fmla="*/ 0 w 5556417"/>
              <a:gd name="connsiteY23" fmla="*/ 400109 h 769441"/>
              <a:gd name="connsiteX24" fmla="*/ 0 w 5556417"/>
              <a:gd name="connsiteY24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6417" h="769441" extrusionOk="0">
                <a:moveTo>
                  <a:pt x="0" y="0"/>
                </a:moveTo>
                <a:cubicBezTo>
                  <a:pt x="143235" y="-9903"/>
                  <a:pt x="441935" y="4988"/>
                  <a:pt x="666770" y="0"/>
                </a:cubicBezTo>
                <a:cubicBezTo>
                  <a:pt x="891605" y="-4988"/>
                  <a:pt x="950352" y="61032"/>
                  <a:pt x="1222412" y="0"/>
                </a:cubicBezTo>
                <a:cubicBezTo>
                  <a:pt x="1494472" y="-61032"/>
                  <a:pt x="1675798" y="5753"/>
                  <a:pt x="1889182" y="0"/>
                </a:cubicBezTo>
                <a:cubicBezTo>
                  <a:pt x="2102566" y="-5753"/>
                  <a:pt x="2299520" y="35469"/>
                  <a:pt x="2444823" y="0"/>
                </a:cubicBezTo>
                <a:cubicBezTo>
                  <a:pt x="2590126" y="-35469"/>
                  <a:pt x="2828993" y="44319"/>
                  <a:pt x="3056029" y="0"/>
                </a:cubicBezTo>
                <a:cubicBezTo>
                  <a:pt x="3283065" y="-44319"/>
                  <a:pt x="3421442" y="74225"/>
                  <a:pt x="3722799" y="0"/>
                </a:cubicBezTo>
                <a:cubicBezTo>
                  <a:pt x="4024156" y="-74225"/>
                  <a:pt x="4236783" y="18135"/>
                  <a:pt x="4389569" y="0"/>
                </a:cubicBezTo>
                <a:cubicBezTo>
                  <a:pt x="4542355" y="-18135"/>
                  <a:pt x="4756638" y="32242"/>
                  <a:pt x="5000775" y="0"/>
                </a:cubicBezTo>
                <a:cubicBezTo>
                  <a:pt x="5244912" y="-32242"/>
                  <a:pt x="5353215" y="40446"/>
                  <a:pt x="5556417" y="0"/>
                </a:cubicBezTo>
                <a:cubicBezTo>
                  <a:pt x="5584174" y="158503"/>
                  <a:pt x="5521760" y="189975"/>
                  <a:pt x="5556417" y="361637"/>
                </a:cubicBezTo>
                <a:cubicBezTo>
                  <a:pt x="5591074" y="533299"/>
                  <a:pt x="5544399" y="628395"/>
                  <a:pt x="5556417" y="769441"/>
                </a:cubicBezTo>
                <a:cubicBezTo>
                  <a:pt x="5444653" y="815293"/>
                  <a:pt x="5315291" y="754064"/>
                  <a:pt x="5167468" y="769441"/>
                </a:cubicBezTo>
                <a:cubicBezTo>
                  <a:pt x="5019645" y="784818"/>
                  <a:pt x="4852365" y="747955"/>
                  <a:pt x="4611826" y="769441"/>
                </a:cubicBezTo>
                <a:cubicBezTo>
                  <a:pt x="4371287" y="790927"/>
                  <a:pt x="4279144" y="767270"/>
                  <a:pt x="4000620" y="769441"/>
                </a:cubicBezTo>
                <a:cubicBezTo>
                  <a:pt x="3722096" y="771612"/>
                  <a:pt x="3676900" y="766256"/>
                  <a:pt x="3500543" y="769441"/>
                </a:cubicBezTo>
                <a:cubicBezTo>
                  <a:pt x="3324186" y="772626"/>
                  <a:pt x="3234830" y="757831"/>
                  <a:pt x="3000465" y="769441"/>
                </a:cubicBezTo>
                <a:cubicBezTo>
                  <a:pt x="2766100" y="781051"/>
                  <a:pt x="2741040" y="725701"/>
                  <a:pt x="2555952" y="769441"/>
                </a:cubicBezTo>
                <a:cubicBezTo>
                  <a:pt x="2370864" y="813181"/>
                  <a:pt x="2283555" y="767069"/>
                  <a:pt x="2167003" y="769441"/>
                </a:cubicBezTo>
                <a:cubicBezTo>
                  <a:pt x="2050451" y="771813"/>
                  <a:pt x="1888709" y="724235"/>
                  <a:pt x="1722489" y="769441"/>
                </a:cubicBezTo>
                <a:cubicBezTo>
                  <a:pt x="1556269" y="814647"/>
                  <a:pt x="1398846" y="741835"/>
                  <a:pt x="1111283" y="769441"/>
                </a:cubicBezTo>
                <a:cubicBezTo>
                  <a:pt x="823720" y="797047"/>
                  <a:pt x="803001" y="732171"/>
                  <a:pt x="666770" y="769441"/>
                </a:cubicBezTo>
                <a:cubicBezTo>
                  <a:pt x="530539" y="806711"/>
                  <a:pt x="179079" y="701892"/>
                  <a:pt x="0" y="769441"/>
                </a:cubicBezTo>
                <a:cubicBezTo>
                  <a:pt x="-26413" y="611932"/>
                  <a:pt x="29000" y="504033"/>
                  <a:pt x="0" y="400109"/>
                </a:cubicBezTo>
                <a:cubicBezTo>
                  <a:pt x="-29000" y="296185"/>
                  <a:pt x="31361" y="192980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>
                <a:latin typeface="Baguet Script" pitchFamily="2" charset="77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14DE1B-2DF8-2803-8CAE-B4A21033EF77}"/>
              </a:ext>
            </a:extLst>
          </p:cNvPr>
          <p:cNvSpPr txBox="1">
            <a:spLocks/>
          </p:cNvSpPr>
          <p:nvPr/>
        </p:nvSpPr>
        <p:spPr>
          <a:xfrm>
            <a:off x="872728" y="1134915"/>
            <a:ext cx="5658700" cy="269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tofu provider</a:t>
            </a:r>
          </a:p>
          <a:p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tofu </a:t>
            </a:r>
            <a:r>
              <a:rPr lang="en-GB" sz="2800" err="1">
                <a:latin typeface="Calibri" panose="020F0502020204030204" pitchFamily="34" charset="0"/>
                <a:cs typeface="Calibri" panose="020F0502020204030204" pitchFamily="34" charset="0"/>
              </a:rPr>
              <a:t>init</a:t>
            </a:r>
            <a:endParaRPr lang="en-GB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tofu plan –out </a:t>
            </a:r>
            <a:r>
              <a:rPr lang="en-GB" sz="2800" err="1">
                <a:latin typeface="Calibri" panose="020F0502020204030204" pitchFamily="34" charset="0"/>
                <a:cs typeface="Calibri" panose="020F0502020204030204" pitchFamily="34" charset="0"/>
              </a:rPr>
              <a:t>name.out</a:t>
            </a:r>
            <a:endParaRPr lang="en-GB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tofu  apply </a:t>
            </a:r>
            <a:r>
              <a:rPr lang="en-GB" sz="2800" err="1">
                <a:latin typeface="Calibri" panose="020F0502020204030204" pitchFamily="34" charset="0"/>
                <a:cs typeface="Calibri" panose="020F0502020204030204" pitchFamily="34" charset="0"/>
              </a:rPr>
              <a:t>name.out</a:t>
            </a:r>
            <a:endParaRPr lang="en-IT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77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4A1E-B438-AD71-0552-3B8620795C70}"/>
              </a:ext>
            </a:extLst>
          </p:cNvPr>
          <p:cNvSpPr txBox="1">
            <a:spLocks/>
          </p:cNvSpPr>
          <p:nvPr/>
        </p:nvSpPr>
        <p:spPr>
          <a:xfrm>
            <a:off x="779265" y="143115"/>
            <a:ext cx="5556417" cy="646331"/>
          </a:xfrm>
          <a:custGeom>
            <a:avLst/>
            <a:gdLst>
              <a:gd name="connsiteX0" fmla="*/ 0 w 5556417"/>
              <a:gd name="connsiteY0" fmla="*/ 0 h 646331"/>
              <a:gd name="connsiteX1" fmla="*/ 666770 w 5556417"/>
              <a:gd name="connsiteY1" fmla="*/ 0 h 646331"/>
              <a:gd name="connsiteX2" fmla="*/ 1222412 w 5556417"/>
              <a:gd name="connsiteY2" fmla="*/ 0 h 646331"/>
              <a:gd name="connsiteX3" fmla="*/ 1889182 w 5556417"/>
              <a:gd name="connsiteY3" fmla="*/ 0 h 646331"/>
              <a:gd name="connsiteX4" fmla="*/ 2444823 w 5556417"/>
              <a:gd name="connsiteY4" fmla="*/ 0 h 646331"/>
              <a:gd name="connsiteX5" fmla="*/ 3056029 w 5556417"/>
              <a:gd name="connsiteY5" fmla="*/ 0 h 646331"/>
              <a:gd name="connsiteX6" fmla="*/ 3722799 w 5556417"/>
              <a:gd name="connsiteY6" fmla="*/ 0 h 646331"/>
              <a:gd name="connsiteX7" fmla="*/ 4389569 w 5556417"/>
              <a:gd name="connsiteY7" fmla="*/ 0 h 646331"/>
              <a:gd name="connsiteX8" fmla="*/ 5000775 w 5556417"/>
              <a:gd name="connsiteY8" fmla="*/ 0 h 646331"/>
              <a:gd name="connsiteX9" fmla="*/ 5556417 w 5556417"/>
              <a:gd name="connsiteY9" fmla="*/ 0 h 646331"/>
              <a:gd name="connsiteX10" fmla="*/ 5556417 w 5556417"/>
              <a:gd name="connsiteY10" fmla="*/ 303776 h 646331"/>
              <a:gd name="connsiteX11" fmla="*/ 5556417 w 5556417"/>
              <a:gd name="connsiteY11" fmla="*/ 646331 h 646331"/>
              <a:gd name="connsiteX12" fmla="*/ 5167468 w 5556417"/>
              <a:gd name="connsiteY12" fmla="*/ 646331 h 646331"/>
              <a:gd name="connsiteX13" fmla="*/ 4611826 w 5556417"/>
              <a:gd name="connsiteY13" fmla="*/ 646331 h 646331"/>
              <a:gd name="connsiteX14" fmla="*/ 4000620 w 5556417"/>
              <a:gd name="connsiteY14" fmla="*/ 646331 h 646331"/>
              <a:gd name="connsiteX15" fmla="*/ 3500543 w 5556417"/>
              <a:gd name="connsiteY15" fmla="*/ 646331 h 646331"/>
              <a:gd name="connsiteX16" fmla="*/ 3000465 w 5556417"/>
              <a:gd name="connsiteY16" fmla="*/ 646331 h 646331"/>
              <a:gd name="connsiteX17" fmla="*/ 2555952 w 5556417"/>
              <a:gd name="connsiteY17" fmla="*/ 646331 h 646331"/>
              <a:gd name="connsiteX18" fmla="*/ 2167003 w 5556417"/>
              <a:gd name="connsiteY18" fmla="*/ 646331 h 646331"/>
              <a:gd name="connsiteX19" fmla="*/ 1722489 w 5556417"/>
              <a:gd name="connsiteY19" fmla="*/ 646331 h 646331"/>
              <a:gd name="connsiteX20" fmla="*/ 1111283 w 5556417"/>
              <a:gd name="connsiteY20" fmla="*/ 646331 h 646331"/>
              <a:gd name="connsiteX21" fmla="*/ 666770 w 5556417"/>
              <a:gd name="connsiteY21" fmla="*/ 646331 h 646331"/>
              <a:gd name="connsiteX22" fmla="*/ 0 w 5556417"/>
              <a:gd name="connsiteY22" fmla="*/ 646331 h 646331"/>
              <a:gd name="connsiteX23" fmla="*/ 0 w 5556417"/>
              <a:gd name="connsiteY23" fmla="*/ 336092 h 646331"/>
              <a:gd name="connsiteX24" fmla="*/ 0 w 5556417"/>
              <a:gd name="connsiteY2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6417" h="646331" extrusionOk="0">
                <a:moveTo>
                  <a:pt x="0" y="0"/>
                </a:moveTo>
                <a:cubicBezTo>
                  <a:pt x="143235" y="-9903"/>
                  <a:pt x="441935" y="4988"/>
                  <a:pt x="666770" y="0"/>
                </a:cubicBezTo>
                <a:cubicBezTo>
                  <a:pt x="891605" y="-4988"/>
                  <a:pt x="950352" y="61032"/>
                  <a:pt x="1222412" y="0"/>
                </a:cubicBezTo>
                <a:cubicBezTo>
                  <a:pt x="1494472" y="-61032"/>
                  <a:pt x="1675798" y="5753"/>
                  <a:pt x="1889182" y="0"/>
                </a:cubicBezTo>
                <a:cubicBezTo>
                  <a:pt x="2102566" y="-5753"/>
                  <a:pt x="2299520" y="35469"/>
                  <a:pt x="2444823" y="0"/>
                </a:cubicBezTo>
                <a:cubicBezTo>
                  <a:pt x="2590126" y="-35469"/>
                  <a:pt x="2828993" y="44319"/>
                  <a:pt x="3056029" y="0"/>
                </a:cubicBezTo>
                <a:cubicBezTo>
                  <a:pt x="3283065" y="-44319"/>
                  <a:pt x="3421442" y="74225"/>
                  <a:pt x="3722799" y="0"/>
                </a:cubicBezTo>
                <a:cubicBezTo>
                  <a:pt x="4024156" y="-74225"/>
                  <a:pt x="4236783" y="18135"/>
                  <a:pt x="4389569" y="0"/>
                </a:cubicBezTo>
                <a:cubicBezTo>
                  <a:pt x="4542355" y="-18135"/>
                  <a:pt x="4756638" y="32242"/>
                  <a:pt x="5000775" y="0"/>
                </a:cubicBezTo>
                <a:cubicBezTo>
                  <a:pt x="5244912" y="-32242"/>
                  <a:pt x="5353215" y="40446"/>
                  <a:pt x="5556417" y="0"/>
                </a:cubicBezTo>
                <a:cubicBezTo>
                  <a:pt x="5580825" y="129523"/>
                  <a:pt x="5522552" y="238307"/>
                  <a:pt x="5556417" y="303776"/>
                </a:cubicBezTo>
                <a:cubicBezTo>
                  <a:pt x="5590282" y="369245"/>
                  <a:pt x="5528254" y="491953"/>
                  <a:pt x="5556417" y="646331"/>
                </a:cubicBezTo>
                <a:cubicBezTo>
                  <a:pt x="5444653" y="692183"/>
                  <a:pt x="5315291" y="630954"/>
                  <a:pt x="5167468" y="646331"/>
                </a:cubicBezTo>
                <a:cubicBezTo>
                  <a:pt x="5019645" y="661708"/>
                  <a:pt x="4852365" y="624845"/>
                  <a:pt x="4611826" y="646331"/>
                </a:cubicBezTo>
                <a:cubicBezTo>
                  <a:pt x="4371287" y="667817"/>
                  <a:pt x="4279144" y="644160"/>
                  <a:pt x="4000620" y="646331"/>
                </a:cubicBezTo>
                <a:cubicBezTo>
                  <a:pt x="3722096" y="648502"/>
                  <a:pt x="3676900" y="643146"/>
                  <a:pt x="3500543" y="646331"/>
                </a:cubicBezTo>
                <a:cubicBezTo>
                  <a:pt x="3324186" y="649516"/>
                  <a:pt x="3234830" y="634721"/>
                  <a:pt x="3000465" y="646331"/>
                </a:cubicBezTo>
                <a:cubicBezTo>
                  <a:pt x="2766100" y="657941"/>
                  <a:pt x="2741040" y="602591"/>
                  <a:pt x="2555952" y="646331"/>
                </a:cubicBezTo>
                <a:cubicBezTo>
                  <a:pt x="2370864" y="690071"/>
                  <a:pt x="2283555" y="643959"/>
                  <a:pt x="2167003" y="646331"/>
                </a:cubicBezTo>
                <a:cubicBezTo>
                  <a:pt x="2050451" y="648703"/>
                  <a:pt x="1888709" y="601125"/>
                  <a:pt x="1722489" y="646331"/>
                </a:cubicBezTo>
                <a:cubicBezTo>
                  <a:pt x="1556269" y="691537"/>
                  <a:pt x="1398846" y="618725"/>
                  <a:pt x="1111283" y="646331"/>
                </a:cubicBezTo>
                <a:cubicBezTo>
                  <a:pt x="823720" y="673937"/>
                  <a:pt x="803001" y="609061"/>
                  <a:pt x="666770" y="646331"/>
                </a:cubicBezTo>
                <a:cubicBezTo>
                  <a:pt x="530539" y="683601"/>
                  <a:pt x="179079" y="578782"/>
                  <a:pt x="0" y="646331"/>
                </a:cubicBezTo>
                <a:cubicBezTo>
                  <a:pt x="-14222" y="500756"/>
                  <a:pt x="20493" y="399448"/>
                  <a:pt x="0" y="336092"/>
                </a:cubicBezTo>
                <a:cubicBezTo>
                  <a:pt x="-20493" y="272736"/>
                  <a:pt x="23425" y="120642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600" err="1">
                <a:latin typeface="Baguet Script" pitchFamily="2" charset="77"/>
                <a:cs typeface="Calibri" panose="020F0502020204030204" pitchFamily="34" charset="0"/>
              </a:rPr>
              <a:t>OpenTF</a:t>
            </a:r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 State File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5AAFB1-BEF7-7418-53CF-9F92EB311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119" y="1281311"/>
            <a:ext cx="6551762" cy="312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3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0E5DC9-017E-95BC-505F-7459EF721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090" y="3455042"/>
            <a:ext cx="680174" cy="11877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BBB405-117F-E06D-CD47-DCA9048FB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860" y="792446"/>
            <a:ext cx="1840329" cy="1119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632F8-C064-4024-5E7C-9B7375F16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28" y="2135789"/>
            <a:ext cx="1244492" cy="9955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5227C3-4D26-EA1D-B439-64551E952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2274" y="1432777"/>
            <a:ext cx="458013" cy="7837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7FFDB-35D1-E1D7-7AA9-E7049570DE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8570" y="3073565"/>
            <a:ext cx="12319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0C19CF-B1C6-0A26-6B0F-1E945262A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8027" y="2456822"/>
            <a:ext cx="1578393" cy="235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BD98A0-27EA-5BEA-6A6E-11AAC9ADD5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8980" y="2050219"/>
            <a:ext cx="1709421" cy="1119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DF7ED9-DAB8-37A6-0C32-D50CF528DA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9180" y="2531986"/>
            <a:ext cx="762000" cy="20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E2216E-F6F2-4590-6CF2-4FAA64F6B5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4633" y="2189086"/>
            <a:ext cx="1394327" cy="840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038FD9-F761-75DE-15EF-26721EDDD1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8311" y="1565910"/>
            <a:ext cx="1425613" cy="2030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F94A1E-B438-AD71-0552-3B8620795C70}"/>
              </a:ext>
            </a:extLst>
          </p:cNvPr>
          <p:cNvSpPr txBox="1">
            <a:spLocks/>
          </p:cNvSpPr>
          <p:nvPr/>
        </p:nvSpPr>
        <p:spPr>
          <a:xfrm>
            <a:off x="779265" y="143115"/>
            <a:ext cx="5556417" cy="646331"/>
          </a:xfrm>
          <a:custGeom>
            <a:avLst/>
            <a:gdLst>
              <a:gd name="connsiteX0" fmla="*/ 0 w 5556417"/>
              <a:gd name="connsiteY0" fmla="*/ 0 h 646331"/>
              <a:gd name="connsiteX1" fmla="*/ 666770 w 5556417"/>
              <a:gd name="connsiteY1" fmla="*/ 0 h 646331"/>
              <a:gd name="connsiteX2" fmla="*/ 1222412 w 5556417"/>
              <a:gd name="connsiteY2" fmla="*/ 0 h 646331"/>
              <a:gd name="connsiteX3" fmla="*/ 1889182 w 5556417"/>
              <a:gd name="connsiteY3" fmla="*/ 0 h 646331"/>
              <a:gd name="connsiteX4" fmla="*/ 2444823 w 5556417"/>
              <a:gd name="connsiteY4" fmla="*/ 0 h 646331"/>
              <a:gd name="connsiteX5" fmla="*/ 3056029 w 5556417"/>
              <a:gd name="connsiteY5" fmla="*/ 0 h 646331"/>
              <a:gd name="connsiteX6" fmla="*/ 3722799 w 5556417"/>
              <a:gd name="connsiteY6" fmla="*/ 0 h 646331"/>
              <a:gd name="connsiteX7" fmla="*/ 4389569 w 5556417"/>
              <a:gd name="connsiteY7" fmla="*/ 0 h 646331"/>
              <a:gd name="connsiteX8" fmla="*/ 5000775 w 5556417"/>
              <a:gd name="connsiteY8" fmla="*/ 0 h 646331"/>
              <a:gd name="connsiteX9" fmla="*/ 5556417 w 5556417"/>
              <a:gd name="connsiteY9" fmla="*/ 0 h 646331"/>
              <a:gd name="connsiteX10" fmla="*/ 5556417 w 5556417"/>
              <a:gd name="connsiteY10" fmla="*/ 303776 h 646331"/>
              <a:gd name="connsiteX11" fmla="*/ 5556417 w 5556417"/>
              <a:gd name="connsiteY11" fmla="*/ 646331 h 646331"/>
              <a:gd name="connsiteX12" fmla="*/ 5167468 w 5556417"/>
              <a:gd name="connsiteY12" fmla="*/ 646331 h 646331"/>
              <a:gd name="connsiteX13" fmla="*/ 4611826 w 5556417"/>
              <a:gd name="connsiteY13" fmla="*/ 646331 h 646331"/>
              <a:gd name="connsiteX14" fmla="*/ 4000620 w 5556417"/>
              <a:gd name="connsiteY14" fmla="*/ 646331 h 646331"/>
              <a:gd name="connsiteX15" fmla="*/ 3500543 w 5556417"/>
              <a:gd name="connsiteY15" fmla="*/ 646331 h 646331"/>
              <a:gd name="connsiteX16" fmla="*/ 3000465 w 5556417"/>
              <a:gd name="connsiteY16" fmla="*/ 646331 h 646331"/>
              <a:gd name="connsiteX17" fmla="*/ 2555952 w 5556417"/>
              <a:gd name="connsiteY17" fmla="*/ 646331 h 646331"/>
              <a:gd name="connsiteX18" fmla="*/ 2167003 w 5556417"/>
              <a:gd name="connsiteY18" fmla="*/ 646331 h 646331"/>
              <a:gd name="connsiteX19" fmla="*/ 1722489 w 5556417"/>
              <a:gd name="connsiteY19" fmla="*/ 646331 h 646331"/>
              <a:gd name="connsiteX20" fmla="*/ 1111283 w 5556417"/>
              <a:gd name="connsiteY20" fmla="*/ 646331 h 646331"/>
              <a:gd name="connsiteX21" fmla="*/ 666770 w 5556417"/>
              <a:gd name="connsiteY21" fmla="*/ 646331 h 646331"/>
              <a:gd name="connsiteX22" fmla="*/ 0 w 5556417"/>
              <a:gd name="connsiteY22" fmla="*/ 646331 h 646331"/>
              <a:gd name="connsiteX23" fmla="*/ 0 w 5556417"/>
              <a:gd name="connsiteY23" fmla="*/ 336092 h 646331"/>
              <a:gd name="connsiteX24" fmla="*/ 0 w 5556417"/>
              <a:gd name="connsiteY2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6417" h="646331" extrusionOk="0">
                <a:moveTo>
                  <a:pt x="0" y="0"/>
                </a:moveTo>
                <a:cubicBezTo>
                  <a:pt x="143235" y="-9903"/>
                  <a:pt x="441935" y="4988"/>
                  <a:pt x="666770" y="0"/>
                </a:cubicBezTo>
                <a:cubicBezTo>
                  <a:pt x="891605" y="-4988"/>
                  <a:pt x="950352" y="61032"/>
                  <a:pt x="1222412" y="0"/>
                </a:cubicBezTo>
                <a:cubicBezTo>
                  <a:pt x="1494472" y="-61032"/>
                  <a:pt x="1675798" y="5753"/>
                  <a:pt x="1889182" y="0"/>
                </a:cubicBezTo>
                <a:cubicBezTo>
                  <a:pt x="2102566" y="-5753"/>
                  <a:pt x="2299520" y="35469"/>
                  <a:pt x="2444823" y="0"/>
                </a:cubicBezTo>
                <a:cubicBezTo>
                  <a:pt x="2590126" y="-35469"/>
                  <a:pt x="2828993" y="44319"/>
                  <a:pt x="3056029" y="0"/>
                </a:cubicBezTo>
                <a:cubicBezTo>
                  <a:pt x="3283065" y="-44319"/>
                  <a:pt x="3421442" y="74225"/>
                  <a:pt x="3722799" y="0"/>
                </a:cubicBezTo>
                <a:cubicBezTo>
                  <a:pt x="4024156" y="-74225"/>
                  <a:pt x="4236783" y="18135"/>
                  <a:pt x="4389569" y="0"/>
                </a:cubicBezTo>
                <a:cubicBezTo>
                  <a:pt x="4542355" y="-18135"/>
                  <a:pt x="4756638" y="32242"/>
                  <a:pt x="5000775" y="0"/>
                </a:cubicBezTo>
                <a:cubicBezTo>
                  <a:pt x="5244912" y="-32242"/>
                  <a:pt x="5353215" y="40446"/>
                  <a:pt x="5556417" y="0"/>
                </a:cubicBezTo>
                <a:cubicBezTo>
                  <a:pt x="5580825" y="129523"/>
                  <a:pt x="5522552" y="238307"/>
                  <a:pt x="5556417" y="303776"/>
                </a:cubicBezTo>
                <a:cubicBezTo>
                  <a:pt x="5590282" y="369245"/>
                  <a:pt x="5528254" y="491953"/>
                  <a:pt x="5556417" y="646331"/>
                </a:cubicBezTo>
                <a:cubicBezTo>
                  <a:pt x="5444653" y="692183"/>
                  <a:pt x="5315291" y="630954"/>
                  <a:pt x="5167468" y="646331"/>
                </a:cubicBezTo>
                <a:cubicBezTo>
                  <a:pt x="5019645" y="661708"/>
                  <a:pt x="4852365" y="624845"/>
                  <a:pt x="4611826" y="646331"/>
                </a:cubicBezTo>
                <a:cubicBezTo>
                  <a:pt x="4371287" y="667817"/>
                  <a:pt x="4279144" y="644160"/>
                  <a:pt x="4000620" y="646331"/>
                </a:cubicBezTo>
                <a:cubicBezTo>
                  <a:pt x="3722096" y="648502"/>
                  <a:pt x="3676900" y="643146"/>
                  <a:pt x="3500543" y="646331"/>
                </a:cubicBezTo>
                <a:cubicBezTo>
                  <a:pt x="3324186" y="649516"/>
                  <a:pt x="3234830" y="634721"/>
                  <a:pt x="3000465" y="646331"/>
                </a:cubicBezTo>
                <a:cubicBezTo>
                  <a:pt x="2766100" y="657941"/>
                  <a:pt x="2741040" y="602591"/>
                  <a:pt x="2555952" y="646331"/>
                </a:cubicBezTo>
                <a:cubicBezTo>
                  <a:pt x="2370864" y="690071"/>
                  <a:pt x="2283555" y="643959"/>
                  <a:pt x="2167003" y="646331"/>
                </a:cubicBezTo>
                <a:cubicBezTo>
                  <a:pt x="2050451" y="648703"/>
                  <a:pt x="1888709" y="601125"/>
                  <a:pt x="1722489" y="646331"/>
                </a:cubicBezTo>
                <a:cubicBezTo>
                  <a:pt x="1556269" y="691537"/>
                  <a:pt x="1398846" y="618725"/>
                  <a:pt x="1111283" y="646331"/>
                </a:cubicBezTo>
                <a:cubicBezTo>
                  <a:pt x="823720" y="673937"/>
                  <a:pt x="803001" y="609061"/>
                  <a:pt x="666770" y="646331"/>
                </a:cubicBezTo>
                <a:cubicBezTo>
                  <a:pt x="530539" y="683601"/>
                  <a:pt x="179079" y="578782"/>
                  <a:pt x="0" y="646331"/>
                </a:cubicBezTo>
                <a:cubicBezTo>
                  <a:pt x="-14222" y="500756"/>
                  <a:pt x="20493" y="399448"/>
                  <a:pt x="0" y="336092"/>
                </a:cubicBezTo>
                <a:cubicBezTo>
                  <a:pt x="-20493" y="272736"/>
                  <a:pt x="23425" y="120642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600" err="1">
                <a:latin typeface="Baguet Script" pitchFamily="2" charset="77"/>
                <a:cs typeface="Calibri" panose="020F0502020204030204" pitchFamily="34" charset="0"/>
              </a:rPr>
              <a:t>OpenTF</a:t>
            </a:r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 State File</a:t>
            </a:r>
          </a:p>
        </p:txBody>
      </p:sp>
    </p:spTree>
    <p:extLst>
      <p:ext uri="{BB962C8B-B14F-4D97-AF65-F5344CB8AC3E}">
        <p14:creationId xmlns:p14="http://schemas.microsoft.com/office/powerpoint/2010/main" val="1386032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FAC727-3C92-05D9-2320-CAD4EBA14F20}"/>
              </a:ext>
            </a:extLst>
          </p:cNvPr>
          <p:cNvSpPr txBox="1">
            <a:spLocks/>
          </p:cNvSpPr>
          <p:nvPr/>
        </p:nvSpPr>
        <p:spPr>
          <a:xfrm>
            <a:off x="2129093" y="163195"/>
            <a:ext cx="5556417" cy="769441"/>
          </a:xfrm>
          <a:custGeom>
            <a:avLst/>
            <a:gdLst>
              <a:gd name="connsiteX0" fmla="*/ 0 w 5556417"/>
              <a:gd name="connsiteY0" fmla="*/ 0 h 769441"/>
              <a:gd name="connsiteX1" fmla="*/ 666770 w 5556417"/>
              <a:gd name="connsiteY1" fmla="*/ 0 h 769441"/>
              <a:gd name="connsiteX2" fmla="*/ 1222412 w 5556417"/>
              <a:gd name="connsiteY2" fmla="*/ 0 h 769441"/>
              <a:gd name="connsiteX3" fmla="*/ 1889182 w 5556417"/>
              <a:gd name="connsiteY3" fmla="*/ 0 h 769441"/>
              <a:gd name="connsiteX4" fmla="*/ 2444823 w 5556417"/>
              <a:gd name="connsiteY4" fmla="*/ 0 h 769441"/>
              <a:gd name="connsiteX5" fmla="*/ 3056029 w 5556417"/>
              <a:gd name="connsiteY5" fmla="*/ 0 h 769441"/>
              <a:gd name="connsiteX6" fmla="*/ 3722799 w 5556417"/>
              <a:gd name="connsiteY6" fmla="*/ 0 h 769441"/>
              <a:gd name="connsiteX7" fmla="*/ 4389569 w 5556417"/>
              <a:gd name="connsiteY7" fmla="*/ 0 h 769441"/>
              <a:gd name="connsiteX8" fmla="*/ 5000775 w 5556417"/>
              <a:gd name="connsiteY8" fmla="*/ 0 h 769441"/>
              <a:gd name="connsiteX9" fmla="*/ 5556417 w 5556417"/>
              <a:gd name="connsiteY9" fmla="*/ 0 h 769441"/>
              <a:gd name="connsiteX10" fmla="*/ 5556417 w 5556417"/>
              <a:gd name="connsiteY10" fmla="*/ 361637 h 769441"/>
              <a:gd name="connsiteX11" fmla="*/ 5556417 w 5556417"/>
              <a:gd name="connsiteY11" fmla="*/ 769441 h 769441"/>
              <a:gd name="connsiteX12" fmla="*/ 5167468 w 5556417"/>
              <a:gd name="connsiteY12" fmla="*/ 769441 h 769441"/>
              <a:gd name="connsiteX13" fmla="*/ 4611826 w 5556417"/>
              <a:gd name="connsiteY13" fmla="*/ 769441 h 769441"/>
              <a:gd name="connsiteX14" fmla="*/ 4000620 w 5556417"/>
              <a:gd name="connsiteY14" fmla="*/ 769441 h 769441"/>
              <a:gd name="connsiteX15" fmla="*/ 3500543 w 5556417"/>
              <a:gd name="connsiteY15" fmla="*/ 769441 h 769441"/>
              <a:gd name="connsiteX16" fmla="*/ 3000465 w 5556417"/>
              <a:gd name="connsiteY16" fmla="*/ 769441 h 769441"/>
              <a:gd name="connsiteX17" fmla="*/ 2555952 w 5556417"/>
              <a:gd name="connsiteY17" fmla="*/ 769441 h 769441"/>
              <a:gd name="connsiteX18" fmla="*/ 2167003 w 5556417"/>
              <a:gd name="connsiteY18" fmla="*/ 769441 h 769441"/>
              <a:gd name="connsiteX19" fmla="*/ 1722489 w 5556417"/>
              <a:gd name="connsiteY19" fmla="*/ 769441 h 769441"/>
              <a:gd name="connsiteX20" fmla="*/ 1111283 w 5556417"/>
              <a:gd name="connsiteY20" fmla="*/ 769441 h 769441"/>
              <a:gd name="connsiteX21" fmla="*/ 666770 w 5556417"/>
              <a:gd name="connsiteY21" fmla="*/ 769441 h 769441"/>
              <a:gd name="connsiteX22" fmla="*/ 0 w 5556417"/>
              <a:gd name="connsiteY22" fmla="*/ 769441 h 769441"/>
              <a:gd name="connsiteX23" fmla="*/ 0 w 5556417"/>
              <a:gd name="connsiteY23" fmla="*/ 400109 h 769441"/>
              <a:gd name="connsiteX24" fmla="*/ 0 w 5556417"/>
              <a:gd name="connsiteY24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6417" h="769441" extrusionOk="0">
                <a:moveTo>
                  <a:pt x="0" y="0"/>
                </a:moveTo>
                <a:cubicBezTo>
                  <a:pt x="143235" y="-9903"/>
                  <a:pt x="441935" y="4988"/>
                  <a:pt x="666770" y="0"/>
                </a:cubicBezTo>
                <a:cubicBezTo>
                  <a:pt x="891605" y="-4988"/>
                  <a:pt x="950352" y="61032"/>
                  <a:pt x="1222412" y="0"/>
                </a:cubicBezTo>
                <a:cubicBezTo>
                  <a:pt x="1494472" y="-61032"/>
                  <a:pt x="1675798" y="5753"/>
                  <a:pt x="1889182" y="0"/>
                </a:cubicBezTo>
                <a:cubicBezTo>
                  <a:pt x="2102566" y="-5753"/>
                  <a:pt x="2299520" y="35469"/>
                  <a:pt x="2444823" y="0"/>
                </a:cubicBezTo>
                <a:cubicBezTo>
                  <a:pt x="2590126" y="-35469"/>
                  <a:pt x="2828993" y="44319"/>
                  <a:pt x="3056029" y="0"/>
                </a:cubicBezTo>
                <a:cubicBezTo>
                  <a:pt x="3283065" y="-44319"/>
                  <a:pt x="3421442" y="74225"/>
                  <a:pt x="3722799" y="0"/>
                </a:cubicBezTo>
                <a:cubicBezTo>
                  <a:pt x="4024156" y="-74225"/>
                  <a:pt x="4236783" y="18135"/>
                  <a:pt x="4389569" y="0"/>
                </a:cubicBezTo>
                <a:cubicBezTo>
                  <a:pt x="4542355" y="-18135"/>
                  <a:pt x="4756638" y="32242"/>
                  <a:pt x="5000775" y="0"/>
                </a:cubicBezTo>
                <a:cubicBezTo>
                  <a:pt x="5244912" y="-32242"/>
                  <a:pt x="5353215" y="40446"/>
                  <a:pt x="5556417" y="0"/>
                </a:cubicBezTo>
                <a:cubicBezTo>
                  <a:pt x="5584174" y="158503"/>
                  <a:pt x="5521760" y="189975"/>
                  <a:pt x="5556417" y="361637"/>
                </a:cubicBezTo>
                <a:cubicBezTo>
                  <a:pt x="5591074" y="533299"/>
                  <a:pt x="5544399" y="628395"/>
                  <a:pt x="5556417" y="769441"/>
                </a:cubicBezTo>
                <a:cubicBezTo>
                  <a:pt x="5444653" y="815293"/>
                  <a:pt x="5315291" y="754064"/>
                  <a:pt x="5167468" y="769441"/>
                </a:cubicBezTo>
                <a:cubicBezTo>
                  <a:pt x="5019645" y="784818"/>
                  <a:pt x="4852365" y="747955"/>
                  <a:pt x="4611826" y="769441"/>
                </a:cubicBezTo>
                <a:cubicBezTo>
                  <a:pt x="4371287" y="790927"/>
                  <a:pt x="4279144" y="767270"/>
                  <a:pt x="4000620" y="769441"/>
                </a:cubicBezTo>
                <a:cubicBezTo>
                  <a:pt x="3722096" y="771612"/>
                  <a:pt x="3676900" y="766256"/>
                  <a:pt x="3500543" y="769441"/>
                </a:cubicBezTo>
                <a:cubicBezTo>
                  <a:pt x="3324186" y="772626"/>
                  <a:pt x="3234830" y="757831"/>
                  <a:pt x="3000465" y="769441"/>
                </a:cubicBezTo>
                <a:cubicBezTo>
                  <a:pt x="2766100" y="781051"/>
                  <a:pt x="2741040" y="725701"/>
                  <a:pt x="2555952" y="769441"/>
                </a:cubicBezTo>
                <a:cubicBezTo>
                  <a:pt x="2370864" y="813181"/>
                  <a:pt x="2283555" y="767069"/>
                  <a:pt x="2167003" y="769441"/>
                </a:cubicBezTo>
                <a:cubicBezTo>
                  <a:pt x="2050451" y="771813"/>
                  <a:pt x="1888709" y="724235"/>
                  <a:pt x="1722489" y="769441"/>
                </a:cubicBezTo>
                <a:cubicBezTo>
                  <a:pt x="1556269" y="814647"/>
                  <a:pt x="1398846" y="741835"/>
                  <a:pt x="1111283" y="769441"/>
                </a:cubicBezTo>
                <a:cubicBezTo>
                  <a:pt x="823720" y="797047"/>
                  <a:pt x="803001" y="732171"/>
                  <a:pt x="666770" y="769441"/>
                </a:cubicBezTo>
                <a:cubicBezTo>
                  <a:pt x="530539" y="806711"/>
                  <a:pt x="179079" y="701892"/>
                  <a:pt x="0" y="769441"/>
                </a:cubicBezTo>
                <a:cubicBezTo>
                  <a:pt x="-26413" y="611932"/>
                  <a:pt x="29000" y="504033"/>
                  <a:pt x="0" y="400109"/>
                </a:cubicBezTo>
                <a:cubicBezTo>
                  <a:pt x="-29000" y="296185"/>
                  <a:pt x="31361" y="192980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>
                <a:latin typeface="Baguet Script" pitchFamily="2" charset="77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14DE1B-2DF8-2803-8CAE-B4A21033EF77}"/>
              </a:ext>
            </a:extLst>
          </p:cNvPr>
          <p:cNvSpPr txBox="1">
            <a:spLocks/>
          </p:cNvSpPr>
          <p:nvPr/>
        </p:nvSpPr>
        <p:spPr>
          <a:xfrm>
            <a:off x="872728" y="1134915"/>
            <a:ext cx="5658700" cy="269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tofu state list</a:t>
            </a:r>
          </a:p>
          <a:p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tofu destroy</a:t>
            </a:r>
          </a:p>
          <a:p>
            <a:pPr marL="114300" indent="0">
              <a:buNone/>
            </a:pPr>
            <a:endParaRPr lang="en-GB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Migrate state to Kubernetes</a:t>
            </a:r>
            <a:endParaRPr lang="en-IT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0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2D12CF-0532-B0AC-659D-9E2451948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6219" y="1098573"/>
            <a:ext cx="1820334" cy="11099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13F286-88ED-F8E7-D67A-2E44DF44C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86" y="2548197"/>
            <a:ext cx="1549400" cy="1511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34435-088A-F93D-C3E4-4A511AA29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106" y="2571750"/>
            <a:ext cx="1549400" cy="1511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91D259-97DA-43D7-6B65-7FCE8E3160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261" y="2584450"/>
            <a:ext cx="1549400" cy="1511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28D71-2727-2FD9-8435-5B4361804E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8600" y="2584450"/>
            <a:ext cx="1549400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BB79F7-A453-EC7A-A07C-16C70B733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5500" y="3087947"/>
            <a:ext cx="835264" cy="182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CA41B8-6B20-F738-D08D-DB9625EBB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1284" y="3834187"/>
            <a:ext cx="2616200" cy="66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98AED5-286E-90D2-AB05-73A1A126F5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2317" y="3136642"/>
            <a:ext cx="888523" cy="230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015708-B019-D6A8-C636-BD738B63C8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6091" y="2090645"/>
            <a:ext cx="1549400" cy="609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45E162-DA3D-1ED4-E7BC-A674BB876728}"/>
              </a:ext>
            </a:extLst>
          </p:cNvPr>
          <p:cNvSpPr txBox="1">
            <a:spLocks/>
          </p:cNvSpPr>
          <p:nvPr/>
        </p:nvSpPr>
        <p:spPr>
          <a:xfrm>
            <a:off x="2085550" y="206738"/>
            <a:ext cx="5556417" cy="646331"/>
          </a:xfrm>
          <a:custGeom>
            <a:avLst/>
            <a:gdLst>
              <a:gd name="connsiteX0" fmla="*/ 0 w 5556417"/>
              <a:gd name="connsiteY0" fmla="*/ 0 h 646331"/>
              <a:gd name="connsiteX1" fmla="*/ 666770 w 5556417"/>
              <a:gd name="connsiteY1" fmla="*/ 0 h 646331"/>
              <a:gd name="connsiteX2" fmla="*/ 1222412 w 5556417"/>
              <a:gd name="connsiteY2" fmla="*/ 0 h 646331"/>
              <a:gd name="connsiteX3" fmla="*/ 1889182 w 5556417"/>
              <a:gd name="connsiteY3" fmla="*/ 0 h 646331"/>
              <a:gd name="connsiteX4" fmla="*/ 2444823 w 5556417"/>
              <a:gd name="connsiteY4" fmla="*/ 0 h 646331"/>
              <a:gd name="connsiteX5" fmla="*/ 3056029 w 5556417"/>
              <a:gd name="connsiteY5" fmla="*/ 0 h 646331"/>
              <a:gd name="connsiteX6" fmla="*/ 3722799 w 5556417"/>
              <a:gd name="connsiteY6" fmla="*/ 0 h 646331"/>
              <a:gd name="connsiteX7" fmla="*/ 4389569 w 5556417"/>
              <a:gd name="connsiteY7" fmla="*/ 0 h 646331"/>
              <a:gd name="connsiteX8" fmla="*/ 5000775 w 5556417"/>
              <a:gd name="connsiteY8" fmla="*/ 0 h 646331"/>
              <a:gd name="connsiteX9" fmla="*/ 5556417 w 5556417"/>
              <a:gd name="connsiteY9" fmla="*/ 0 h 646331"/>
              <a:gd name="connsiteX10" fmla="*/ 5556417 w 5556417"/>
              <a:gd name="connsiteY10" fmla="*/ 303776 h 646331"/>
              <a:gd name="connsiteX11" fmla="*/ 5556417 w 5556417"/>
              <a:gd name="connsiteY11" fmla="*/ 646331 h 646331"/>
              <a:gd name="connsiteX12" fmla="*/ 5167468 w 5556417"/>
              <a:gd name="connsiteY12" fmla="*/ 646331 h 646331"/>
              <a:gd name="connsiteX13" fmla="*/ 4611826 w 5556417"/>
              <a:gd name="connsiteY13" fmla="*/ 646331 h 646331"/>
              <a:gd name="connsiteX14" fmla="*/ 4000620 w 5556417"/>
              <a:gd name="connsiteY14" fmla="*/ 646331 h 646331"/>
              <a:gd name="connsiteX15" fmla="*/ 3500543 w 5556417"/>
              <a:gd name="connsiteY15" fmla="*/ 646331 h 646331"/>
              <a:gd name="connsiteX16" fmla="*/ 3000465 w 5556417"/>
              <a:gd name="connsiteY16" fmla="*/ 646331 h 646331"/>
              <a:gd name="connsiteX17" fmla="*/ 2555952 w 5556417"/>
              <a:gd name="connsiteY17" fmla="*/ 646331 h 646331"/>
              <a:gd name="connsiteX18" fmla="*/ 2167003 w 5556417"/>
              <a:gd name="connsiteY18" fmla="*/ 646331 h 646331"/>
              <a:gd name="connsiteX19" fmla="*/ 1722489 w 5556417"/>
              <a:gd name="connsiteY19" fmla="*/ 646331 h 646331"/>
              <a:gd name="connsiteX20" fmla="*/ 1111283 w 5556417"/>
              <a:gd name="connsiteY20" fmla="*/ 646331 h 646331"/>
              <a:gd name="connsiteX21" fmla="*/ 666770 w 5556417"/>
              <a:gd name="connsiteY21" fmla="*/ 646331 h 646331"/>
              <a:gd name="connsiteX22" fmla="*/ 0 w 5556417"/>
              <a:gd name="connsiteY22" fmla="*/ 646331 h 646331"/>
              <a:gd name="connsiteX23" fmla="*/ 0 w 5556417"/>
              <a:gd name="connsiteY23" fmla="*/ 336092 h 646331"/>
              <a:gd name="connsiteX24" fmla="*/ 0 w 5556417"/>
              <a:gd name="connsiteY2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6417" h="646331" extrusionOk="0">
                <a:moveTo>
                  <a:pt x="0" y="0"/>
                </a:moveTo>
                <a:cubicBezTo>
                  <a:pt x="143235" y="-9903"/>
                  <a:pt x="441935" y="4988"/>
                  <a:pt x="666770" y="0"/>
                </a:cubicBezTo>
                <a:cubicBezTo>
                  <a:pt x="891605" y="-4988"/>
                  <a:pt x="950352" y="61032"/>
                  <a:pt x="1222412" y="0"/>
                </a:cubicBezTo>
                <a:cubicBezTo>
                  <a:pt x="1494472" y="-61032"/>
                  <a:pt x="1675798" y="5753"/>
                  <a:pt x="1889182" y="0"/>
                </a:cubicBezTo>
                <a:cubicBezTo>
                  <a:pt x="2102566" y="-5753"/>
                  <a:pt x="2299520" y="35469"/>
                  <a:pt x="2444823" y="0"/>
                </a:cubicBezTo>
                <a:cubicBezTo>
                  <a:pt x="2590126" y="-35469"/>
                  <a:pt x="2828993" y="44319"/>
                  <a:pt x="3056029" y="0"/>
                </a:cubicBezTo>
                <a:cubicBezTo>
                  <a:pt x="3283065" y="-44319"/>
                  <a:pt x="3421442" y="74225"/>
                  <a:pt x="3722799" y="0"/>
                </a:cubicBezTo>
                <a:cubicBezTo>
                  <a:pt x="4024156" y="-74225"/>
                  <a:pt x="4236783" y="18135"/>
                  <a:pt x="4389569" y="0"/>
                </a:cubicBezTo>
                <a:cubicBezTo>
                  <a:pt x="4542355" y="-18135"/>
                  <a:pt x="4756638" y="32242"/>
                  <a:pt x="5000775" y="0"/>
                </a:cubicBezTo>
                <a:cubicBezTo>
                  <a:pt x="5244912" y="-32242"/>
                  <a:pt x="5353215" y="40446"/>
                  <a:pt x="5556417" y="0"/>
                </a:cubicBezTo>
                <a:cubicBezTo>
                  <a:pt x="5580825" y="129523"/>
                  <a:pt x="5522552" y="238307"/>
                  <a:pt x="5556417" y="303776"/>
                </a:cubicBezTo>
                <a:cubicBezTo>
                  <a:pt x="5590282" y="369245"/>
                  <a:pt x="5528254" y="491953"/>
                  <a:pt x="5556417" y="646331"/>
                </a:cubicBezTo>
                <a:cubicBezTo>
                  <a:pt x="5444653" y="692183"/>
                  <a:pt x="5315291" y="630954"/>
                  <a:pt x="5167468" y="646331"/>
                </a:cubicBezTo>
                <a:cubicBezTo>
                  <a:pt x="5019645" y="661708"/>
                  <a:pt x="4852365" y="624845"/>
                  <a:pt x="4611826" y="646331"/>
                </a:cubicBezTo>
                <a:cubicBezTo>
                  <a:pt x="4371287" y="667817"/>
                  <a:pt x="4279144" y="644160"/>
                  <a:pt x="4000620" y="646331"/>
                </a:cubicBezTo>
                <a:cubicBezTo>
                  <a:pt x="3722096" y="648502"/>
                  <a:pt x="3676900" y="643146"/>
                  <a:pt x="3500543" y="646331"/>
                </a:cubicBezTo>
                <a:cubicBezTo>
                  <a:pt x="3324186" y="649516"/>
                  <a:pt x="3234830" y="634721"/>
                  <a:pt x="3000465" y="646331"/>
                </a:cubicBezTo>
                <a:cubicBezTo>
                  <a:pt x="2766100" y="657941"/>
                  <a:pt x="2741040" y="602591"/>
                  <a:pt x="2555952" y="646331"/>
                </a:cubicBezTo>
                <a:cubicBezTo>
                  <a:pt x="2370864" y="690071"/>
                  <a:pt x="2283555" y="643959"/>
                  <a:pt x="2167003" y="646331"/>
                </a:cubicBezTo>
                <a:cubicBezTo>
                  <a:pt x="2050451" y="648703"/>
                  <a:pt x="1888709" y="601125"/>
                  <a:pt x="1722489" y="646331"/>
                </a:cubicBezTo>
                <a:cubicBezTo>
                  <a:pt x="1556269" y="691537"/>
                  <a:pt x="1398846" y="618725"/>
                  <a:pt x="1111283" y="646331"/>
                </a:cubicBezTo>
                <a:cubicBezTo>
                  <a:pt x="823720" y="673937"/>
                  <a:pt x="803001" y="609061"/>
                  <a:pt x="666770" y="646331"/>
                </a:cubicBezTo>
                <a:cubicBezTo>
                  <a:pt x="530539" y="683601"/>
                  <a:pt x="179079" y="578782"/>
                  <a:pt x="0" y="646331"/>
                </a:cubicBezTo>
                <a:cubicBezTo>
                  <a:pt x="-14222" y="500756"/>
                  <a:pt x="20493" y="399448"/>
                  <a:pt x="0" y="336092"/>
                </a:cubicBezTo>
                <a:cubicBezTo>
                  <a:pt x="-20493" y="272736"/>
                  <a:pt x="23425" y="120642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600" err="1">
                <a:latin typeface="Baguet Script" pitchFamily="2" charset="77"/>
                <a:cs typeface="Calibri" panose="020F0502020204030204" pitchFamily="34" charset="0"/>
              </a:rPr>
              <a:t>OpenTF</a:t>
            </a:r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  Workflow</a:t>
            </a:r>
          </a:p>
        </p:txBody>
      </p:sp>
    </p:spTree>
    <p:extLst>
      <p:ext uri="{BB962C8B-B14F-4D97-AF65-F5344CB8AC3E}">
        <p14:creationId xmlns:p14="http://schemas.microsoft.com/office/powerpoint/2010/main" val="206945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1AEBB-762B-96E0-5154-9DC9A0B67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39" y="2097677"/>
            <a:ext cx="1803400" cy="13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AA862D-CBD0-87F1-32A1-81F2650BF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772" y="1913527"/>
            <a:ext cx="1701800" cy="170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1DECF0-666E-3E96-011C-27F360E3D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872" y="2208167"/>
            <a:ext cx="8636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50BB0-72A1-66C8-533F-A26459028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3542" y="2523127"/>
            <a:ext cx="8001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5E5AC5-0E1C-4271-0990-C8BA233E6A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6572" y="2639967"/>
            <a:ext cx="939800" cy="228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C50711-FD53-969E-C07E-92FCAF9B4B1B}"/>
              </a:ext>
            </a:extLst>
          </p:cNvPr>
          <p:cNvSpPr txBox="1">
            <a:spLocks/>
          </p:cNvSpPr>
          <p:nvPr/>
        </p:nvSpPr>
        <p:spPr>
          <a:xfrm>
            <a:off x="2085550" y="206738"/>
            <a:ext cx="6553353" cy="646331"/>
          </a:xfrm>
          <a:custGeom>
            <a:avLst/>
            <a:gdLst>
              <a:gd name="connsiteX0" fmla="*/ 0 w 6553353"/>
              <a:gd name="connsiteY0" fmla="*/ 0 h 646331"/>
              <a:gd name="connsiteX1" fmla="*/ 726826 w 6553353"/>
              <a:gd name="connsiteY1" fmla="*/ 0 h 646331"/>
              <a:gd name="connsiteX2" fmla="*/ 1322586 w 6553353"/>
              <a:gd name="connsiteY2" fmla="*/ 0 h 646331"/>
              <a:gd name="connsiteX3" fmla="*/ 2049412 w 6553353"/>
              <a:gd name="connsiteY3" fmla="*/ 0 h 646331"/>
              <a:gd name="connsiteX4" fmla="*/ 2645172 w 6553353"/>
              <a:gd name="connsiteY4" fmla="*/ 0 h 646331"/>
              <a:gd name="connsiteX5" fmla="*/ 3306464 w 6553353"/>
              <a:gd name="connsiteY5" fmla="*/ 0 h 646331"/>
              <a:gd name="connsiteX6" fmla="*/ 4033291 w 6553353"/>
              <a:gd name="connsiteY6" fmla="*/ 0 h 646331"/>
              <a:gd name="connsiteX7" fmla="*/ 4760117 w 6553353"/>
              <a:gd name="connsiteY7" fmla="*/ 0 h 646331"/>
              <a:gd name="connsiteX8" fmla="*/ 5421410 w 6553353"/>
              <a:gd name="connsiteY8" fmla="*/ 0 h 646331"/>
              <a:gd name="connsiteX9" fmla="*/ 6553353 w 6553353"/>
              <a:gd name="connsiteY9" fmla="*/ 0 h 646331"/>
              <a:gd name="connsiteX10" fmla="*/ 6553353 w 6553353"/>
              <a:gd name="connsiteY10" fmla="*/ 303776 h 646331"/>
              <a:gd name="connsiteX11" fmla="*/ 6553353 w 6553353"/>
              <a:gd name="connsiteY11" fmla="*/ 646331 h 646331"/>
              <a:gd name="connsiteX12" fmla="*/ 6154194 w 6553353"/>
              <a:gd name="connsiteY12" fmla="*/ 646331 h 646331"/>
              <a:gd name="connsiteX13" fmla="*/ 5558435 w 6553353"/>
              <a:gd name="connsiteY13" fmla="*/ 646331 h 646331"/>
              <a:gd name="connsiteX14" fmla="*/ 4897142 w 6553353"/>
              <a:gd name="connsiteY14" fmla="*/ 646331 h 646331"/>
              <a:gd name="connsiteX15" fmla="*/ 4366916 w 6553353"/>
              <a:gd name="connsiteY15" fmla="*/ 646331 h 646331"/>
              <a:gd name="connsiteX16" fmla="*/ 3836690 w 6553353"/>
              <a:gd name="connsiteY16" fmla="*/ 646331 h 646331"/>
              <a:gd name="connsiteX17" fmla="*/ 3371998 w 6553353"/>
              <a:gd name="connsiteY17" fmla="*/ 646331 h 646331"/>
              <a:gd name="connsiteX18" fmla="*/ 2972839 w 6553353"/>
              <a:gd name="connsiteY18" fmla="*/ 646331 h 646331"/>
              <a:gd name="connsiteX19" fmla="*/ 2508147 w 6553353"/>
              <a:gd name="connsiteY19" fmla="*/ 646331 h 646331"/>
              <a:gd name="connsiteX20" fmla="*/ 1846854 w 6553353"/>
              <a:gd name="connsiteY20" fmla="*/ 646331 h 646331"/>
              <a:gd name="connsiteX21" fmla="*/ 1382162 w 6553353"/>
              <a:gd name="connsiteY21" fmla="*/ 646331 h 646331"/>
              <a:gd name="connsiteX22" fmla="*/ 786402 w 6553353"/>
              <a:gd name="connsiteY22" fmla="*/ 646331 h 646331"/>
              <a:gd name="connsiteX23" fmla="*/ 0 w 6553353"/>
              <a:gd name="connsiteY23" fmla="*/ 646331 h 646331"/>
              <a:gd name="connsiteX24" fmla="*/ 0 w 6553353"/>
              <a:gd name="connsiteY24" fmla="*/ 342555 h 646331"/>
              <a:gd name="connsiteX25" fmla="*/ 0 w 6553353"/>
              <a:gd name="connsiteY2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553353" h="646331" extrusionOk="0">
                <a:moveTo>
                  <a:pt x="0" y="0"/>
                </a:moveTo>
                <a:cubicBezTo>
                  <a:pt x="200041" y="-30155"/>
                  <a:pt x="482947" y="51163"/>
                  <a:pt x="726826" y="0"/>
                </a:cubicBezTo>
                <a:cubicBezTo>
                  <a:pt x="970705" y="-51163"/>
                  <a:pt x="1197376" y="58990"/>
                  <a:pt x="1322586" y="0"/>
                </a:cubicBezTo>
                <a:cubicBezTo>
                  <a:pt x="1447796" y="-58990"/>
                  <a:pt x="1886109" y="74916"/>
                  <a:pt x="2049412" y="0"/>
                </a:cubicBezTo>
                <a:cubicBezTo>
                  <a:pt x="2212715" y="-74916"/>
                  <a:pt x="2444304" y="41088"/>
                  <a:pt x="2645172" y="0"/>
                </a:cubicBezTo>
                <a:cubicBezTo>
                  <a:pt x="2846040" y="-41088"/>
                  <a:pt x="3122185" y="24570"/>
                  <a:pt x="3306464" y="0"/>
                </a:cubicBezTo>
                <a:cubicBezTo>
                  <a:pt x="3490743" y="-24570"/>
                  <a:pt x="3837463" y="48599"/>
                  <a:pt x="4033291" y="0"/>
                </a:cubicBezTo>
                <a:cubicBezTo>
                  <a:pt x="4229119" y="-48599"/>
                  <a:pt x="4529797" y="28240"/>
                  <a:pt x="4760117" y="0"/>
                </a:cubicBezTo>
                <a:cubicBezTo>
                  <a:pt x="4990437" y="-28240"/>
                  <a:pt x="5133791" y="16458"/>
                  <a:pt x="5421410" y="0"/>
                </a:cubicBezTo>
                <a:cubicBezTo>
                  <a:pt x="5709029" y="-16458"/>
                  <a:pt x="6163544" y="4516"/>
                  <a:pt x="6553353" y="0"/>
                </a:cubicBezTo>
                <a:cubicBezTo>
                  <a:pt x="6577761" y="129523"/>
                  <a:pt x="6519488" y="238307"/>
                  <a:pt x="6553353" y="303776"/>
                </a:cubicBezTo>
                <a:cubicBezTo>
                  <a:pt x="6587218" y="369245"/>
                  <a:pt x="6525190" y="491953"/>
                  <a:pt x="6553353" y="646331"/>
                </a:cubicBezTo>
                <a:cubicBezTo>
                  <a:pt x="6388648" y="686188"/>
                  <a:pt x="6280298" y="642138"/>
                  <a:pt x="6154194" y="646331"/>
                </a:cubicBezTo>
                <a:cubicBezTo>
                  <a:pt x="6028090" y="650524"/>
                  <a:pt x="5776710" y="646194"/>
                  <a:pt x="5558435" y="646331"/>
                </a:cubicBezTo>
                <a:cubicBezTo>
                  <a:pt x="5340160" y="646468"/>
                  <a:pt x="5150547" y="584623"/>
                  <a:pt x="4897142" y="646331"/>
                </a:cubicBezTo>
                <a:cubicBezTo>
                  <a:pt x="4643737" y="708039"/>
                  <a:pt x="4580100" y="631784"/>
                  <a:pt x="4366916" y="646331"/>
                </a:cubicBezTo>
                <a:cubicBezTo>
                  <a:pt x="4153732" y="660878"/>
                  <a:pt x="4021094" y="611992"/>
                  <a:pt x="3836690" y="646331"/>
                </a:cubicBezTo>
                <a:cubicBezTo>
                  <a:pt x="3652286" y="680670"/>
                  <a:pt x="3469796" y="641070"/>
                  <a:pt x="3371998" y="646331"/>
                </a:cubicBezTo>
                <a:cubicBezTo>
                  <a:pt x="3274200" y="651592"/>
                  <a:pt x="3065910" y="644983"/>
                  <a:pt x="2972839" y="646331"/>
                </a:cubicBezTo>
                <a:cubicBezTo>
                  <a:pt x="2879768" y="647679"/>
                  <a:pt x="2633863" y="601143"/>
                  <a:pt x="2508147" y="646331"/>
                </a:cubicBezTo>
                <a:cubicBezTo>
                  <a:pt x="2382431" y="691519"/>
                  <a:pt x="2133504" y="571769"/>
                  <a:pt x="1846854" y="646331"/>
                </a:cubicBezTo>
                <a:cubicBezTo>
                  <a:pt x="1560204" y="720893"/>
                  <a:pt x="1603705" y="637035"/>
                  <a:pt x="1382162" y="646331"/>
                </a:cubicBezTo>
                <a:cubicBezTo>
                  <a:pt x="1160619" y="655627"/>
                  <a:pt x="1008489" y="636957"/>
                  <a:pt x="786402" y="646331"/>
                </a:cubicBezTo>
                <a:cubicBezTo>
                  <a:pt x="564315" y="655705"/>
                  <a:pt x="181146" y="614825"/>
                  <a:pt x="0" y="646331"/>
                </a:cubicBezTo>
                <a:cubicBezTo>
                  <a:pt x="-3288" y="572562"/>
                  <a:pt x="6019" y="440158"/>
                  <a:pt x="0" y="342555"/>
                </a:cubicBezTo>
                <a:cubicBezTo>
                  <a:pt x="-6019" y="244952"/>
                  <a:pt x="24787" y="167260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Deploy Helm Chart with </a:t>
            </a:r>
            <a:r>
              <a:rPr lang="en-GB" sz="3600" err="1">
                <a:latin typeface="Baguet Script" pitchFamily="2" charset="77"/>
                <a:cs typeface="Calibri" panose="020F0502020204030204" pitchFamily="34" charset="0"/>
              </a:rPr>
              <a:t>OpenTF</a:t>
            </a:r>
            <a:endParaRPr lang="en-GB" sz="3600">
              <a:latin typeface="Baguet Script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46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4FAC727-3C92-05D9-2320-CAD4EBA14F20}"/>
              </a:ext>
            </a:extLst>
          </p:cNvPr>
          <p:cNvSpPr txBox="1">
            <a:spLocks/>
          </p:cNvSpPr>
          <p:nvPr/>
        </p:nvSpPr>
        <p:spPr>
          <a:xfrm>
            <a:off x="2129093" y="163195"/>
            <a:ext cx="5556417" cy="769441"/>
          </a:xfrm>
          <a:custGeom>
            <a:avLst/>
            <a:gdLst>
              <a:gd name="connsiteX0" fmla="*/ 0 w 5556417"/>
              <a:gd name="connsiteY0" fmla="*/ 0 h 769441"/>
              <a:gd name="connsiteX1" fmla="*/ 666770 w 5556417"/>
              <a:gd name="connsiteY1" fmla="*/ 0 h 769441"/>
              <a:gd name="connsiteX2" fmla="*/ 1222412 w 5556417"/>
              <a:gd name="connsiteY2" fmla="*/ 0 h 769441"/>
              <a:gd name="connsiteX3" fmla="*/ 1889182 w 5556417"/>
              <a:gd name="connsiteY3" fmla="*/ 0 h 769441"/>
              <a:gd name="connsiteX4" fmla="*/ 2444823 w 5556417"/>
              <a:gd name="connsiteY4" fmla="*/ 0 h 769441"/>
              <a:gd name="connsiteX5" fmla="*/ 3056029 w 5556417"/>
              <a:gd name="connsiteY5" fmla="*/ 0 h 769441"/>
              <a:gd name="connsiteX6" fmla="*/ 3722799 w 5556417"/>
              <a:gd name="connsiteY6" fmla="*/ 0 h 769441"/>
              <a:gd name="connsiteX7" fmla="*/ 4389569 w 5556417"/>
              <a:gd name="connsiteY7" fmla="*/ 0 h 769441"/>
              <a:gd name="connsiteX8" fmla="*/ 5000775 w 5556417"/>
              <a:gd name="connsiteY8" fmla="*/ 0 h 769441"/>
              <a:gd name="connsiteX9" fmla="*/ 5556417 w 5556417"/>
              <a:gd name="connsiteY9" fmla="*/ 0 h 769441"/>
              <a:gd name="connsiteX10" fmla="*/ 5556417 w 5556417"/>
              <a:gd name="connsiteY10" fmla="*/ 361637 h 769441"/>
              <a:gd name="connsiteX11" fmla="*/ 5556417 w 5556417"/>
              <a:gd name="connsiteY11" fmla="*/ 769441 h 769441"/>
              <a:gd name="connsiteX12" fmla="*/ 5167468 w 5556417"/>
              <a:gd name="connsiteY12" fmla="*/ 769441 h 769441"/>
              <a:gd name="connsiteX13" fmla="*/ 4611826 w 5556417"/>
              <a:gd name="connsiteY13" fmla="*/ 769441 h 769441"/>
              <a:gd name="connsiteX14" fmla="*/ 4000620 w 5556417"/>
              <a:gd name="connsiteY14" fmla="*/ 769441 h 769441"/>
              <a:gd name="connsiteX15" fmla="*/ 3500543 w 5556417"/>
              <a:gd name="connsiteY15" fmla="*/ 769441 h 769441"/>
              <a:gd name="connsiteX16" fmla="*/ 3000465 w 5556417"/>
              <a:gd name="connsiteY16" fmla="*/ 769441 h 769441"/>
              <a:gd name="connsiteX17" fmla="*/ 2555952 w 5556417"/>
              <a:gd name="connsiteY17" fmla="*/ 769441 h 769441"/>
              <a:gd name="connsiteX18" fmla="*/ 2167003 w 5556417"/>
              <a:gd name="connsiteY18" fmla="*/ 769441 h 769441"/>
              <a:gd name="connsiteX19" fmla="*/ 1722489 w 5556417"/>
              <a:gd name="connsiteY19" fmla="*/ 769441 h 769441"/>
              <a:gd name="connsiteX20" fmla="*/ 1111283 w 5556417"/>
              <a:gd name="connsiteY20" fmla="*/ 769441 h 769441"/>
              <a:gd name="connsiteX21" fmla="*/ 666770 w 5556417"/>
              <a:gd name="connsiteY21" fmla="*/ 769441 h 769441"/>
              <a:gd name="connsiteX22" fmla="*/ 0 w 5556417"/>
              <a:gd name="connsiteY22" fmla="*/ 769441 h 769441"/>
              <a:gd name="connsiteX23" fmla="*/ 0 w 5556417"/>
              <a:gd name="connsiteY23" fmla="*/ 400109 h 769441"/>
              <a:gd name="connsiteX24" fmla="*/ 0 w 5556417"/>
              <a:gd name="connsiteY24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6417" h="769441" extrusionOk="0">
                <a:moveTo>
                  <a:pt x="0" y="0"/>
                </a:moveTo>
                <a:cubicBezTo>
                  <a:pt x="143235" y="-9903"/>
                  <a:pt x="441935" y="4988"/>
                  <a:pt x="666770" y="0"/>
                </a:cubicBezTo>
                <a:cubicBezTo>
                  <a:pt x="891605" y="-4988"/>
                  <a:pt x="950352" y="61032"/>
                  <a:pt x="1222412" y="0"/>
                </a:cubicBezTo>
                <a:cubicBezTo>
                  <a:pt x="1494472" y="-61032"/>
                  <a:pt x="1675798" y="5753"/>
                  <a:pt x="1889182" y="0"/>
                </a:cubicBezTo>
                <a:cubicBezTo>
                  <a:pt x="2102566" y="-5753"/>
                  <a:pt x="2299520" y="35469"/>
                  <a:pt x="2444823" y="0"/>
                </a:cubicBezTo>
                <a:cubicBezTo>
                  <a:pt x="2590126" y="-35469"/>
                  <a:pt x="2828993" y="44319"/>
                  <a:pt x="3056029" y="0"/>
                </a:cubicBezTo>
                <a:cubicBezTo>
                  <a:pt x="3283065" y="-44319"/>
                  <a:pt x="3421442" y="74225"/>
                  <a:pt x="3722799" y="0"/>
                </a:cubicBezTo>
                <a:cubicBezTo>
                  <a:pt x="4024156" y="-74225"/>
                  <a:pt x="4236783" y="18135"/>
                  <a:pt x="4389569" y="0"/>
                </a:cubicBezTo>
                <a:cubicBezTo>
                  <a:pt x="4542355" y="-18135"/>
                  <a:pt x="4756638" y="32242"/>
                  <a:pt x="5000775" y="0"/>
                </a:cubicBezTo>
                <a:cubicBezTo>
                  <a:pt x="5244912" y="-32242"/>
                  <a:pt x="5353215" y="40446"/>
                  <a:pt x="5556417" y="0"/>
                </a:cubicBezTo>
                <a:cubicBezTo>
                  <a:pt x="5584174" y="158503"/>
                  <a:pt x="5521760" y="189975"/>
                  <a:pt x="5556417" y="361637"/>
                </a:cubicBezTo>
                <a:cubicBezTo>
                  <a:pt x="5591074" y="533299"/>
                  <a:pt x="5544399" y="628395"/>
                  <a:pt x="5556417" y="769441"/>
                </a:cubicBezTo>
                <a:cubicBezTo>
                  <a:pt x="5444653" y="815293"/>
                  <a:pt x="5315291" y="754064"/>
                  <a:pt x="5167468" y="769441"/>
                </a:cubicBezTo>
                <a:cubicBezTo>
                  <a:pt x="5019645" y="784818"/>
                  <a:pt x="4852365" y="747955"/>
                  <a:pt x="4611826" y="769441"/>
                </a:cubicBezTo>
                <a:cubicBezTo>
                  <a:pt x="4371287" y="790927"/>
                  <a:pt x="4279144" y="767270"/>
                  <a:pt x="4000620" y="769441"/>
                </a:cubicBezTo>
                <a:cubicBezTo>
                  <a:pt x="3722096" y="771612"/>
                  <a:pt x="3676900" y="766256"/>
                  <a:pt x="3500543" y="769441"/>
                </a:cubicBezTo>
                <a:cubicBezTo>
                  <a:pt x="3324186" y="772626"/>
                  <a:pt x="3234830" y="757831"/>
                  <a:pt x="3000465" y="769441"/>
                </a:cubicBezTo>
                <a:cubicBezTo>
                  <a:pt x="2766100" y="781051"/>
                  <a:pt x="2741040" y="725701"/>
                  <a:pt x="2555952" y="769441"/>
                </a:cubicBezTo>
                <a:cubicBezTo>
                  <a:pt x="2370864" y="813181"/>
                  <a:pt x="2283555" y="767069"/>
                  <a:pt x="2167003" y="769441"/>
                </a:cubicBezTo>
                <a:cubicBezTo>
                  <a:pt x="2050451" y="771813"/>
                  <a:pt x="1888709" y="724235"/>
                  <a:pt x="1722489" y="769441"/>
                </a:cubicBezTo>
                <a:cubicBezTo>
                  <a:pt x="1556269" y="814647"/>
                  <a:pt x="1398846" y="741835"/>
                  <a:pt x="1111283" y="769441"/>
                </a:cubicBezTo>
                <a:cubicBezTo>
                  <a:pt x="823720" y="797047"/>
                  <a:pt x="803001" y="732171"/>
                  <a:pt x="666770" y="769441"/>
                </a:cubicBezTo>
                <a:cubicBezTo>
                  <a:pt x="530539" y="806711"/>
                  <a:pt x="179079" y="701892"/>
                  <a:pt x="0" y="769441"/>
                </a:cubicBezTo>
                <a:cubicBezTo>
                  <a:pt x="-26413" y="611932"/>
                  <a:pt x="29000" y="504033"/>
                  <a:pt x="0" y="400109"/>
                </a:cubicBezTo>
                <a:cubicBezTo>
                  <a:pt x="-29000" y="296185"/>
                  <a:pt x="31361" y="192980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4400">
                <a:latin typeface="Baguet Script" pitchFamily="2" charset="77"/>
                <a:cs typeface="Calibri" panose="020F0502020204030204" pitchFamily="34" charset="0"/>
              </a:rPr>
              <a:t>Demo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14DE1B-2DF8-2803-8CAE-B4A21033EF77}"/>
              </a:ext>
            </a:extLst>
          </p:cNvPr>
          <p:cNvSpPr txBox="1">
            <a:spLocks/>
          </p:cNvSpPr>
          <p:nvPr/>
        </p:nvSpPr>
        <p:spPr>
          <a:xfrm>
            <a:off x="872728" y="1134915"/>
            <a:ext cx="5658700" cy="2693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>
                <a:latin typeface="Calibri" panose="020F0502020204030204" pitchFamily="34" charset="0"/>
                <a:cs typeface="Calibri" panose="020F0502020204030204" pitchFamily="34" charset="0"/>
              </a:rPr>
              <a:t>tofu apply (Helm chart)</a:t>
            </a:r>
            <a:endParaRPr lang="en-IT" sz="2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341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ADAD7-88DF-372B-30B8-8609CB6FD060}"/>
              </a:ext>
            </a:extLst>
          </p:cNvPr>
          <p:cNvSpPr txBox="1"/>
          <p:nvPr/>
        </p:nvSpPr>
        <p:spPr>
          <a:xfrm>
            <a:off x="5924249" y="651844"/>
            <a:ext cx="30668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Muito obrigado!</a:t>
            </a:r>
          </a:p>
          <a:p>
            <a:endParaRPr lang="en-IT" sz="32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T" sz="32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Tiene Preguntas?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78E64-6AAD-A467-101A-336CDDE2F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81" y="2821424"/>
            <a:ext cx="1752600" cy="173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E624B-2468-5C2A-AAE5-447BB7A0FF4E}"/>
              </a:ext>
            </a:extLst>
          </p:cNvPr>
          <p:cNvSpPr txBox="1"/>
          <p:nvPr/>
        </p:nvSpPr>
        <p:spPr>
          <a:xfrm>
            <a:off x="6356257" y="4561324"/>
            <a:ext cx="2202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 me on Github!</a:t>
            </a:r>
          </a:p>
        </p:txBody>
      </p:sp>
    </p:spTree>
    <p:extLst>
      <p:ext uri="{BB962C8B-B14F-4D97-AF65-F5344CB8AC3E}">
        <p14:creationId xmlns:p14="http://schemas.microsoft.com/office/powerpoint/2010/main" val="95692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AADAD7-88DF-372B-30B8-8609CB6FD060}"/>
              </a:ext>
            </a:extLst>
          </p:cNvPr>
          <p:cNvSpPr txBox="1"/>
          <p:nvPr/>
        </p:nvSpPr>
        <p:spPr>
          <a:xfrm>
            <a:off x="5941666" y="982770"/>
            <a:ext cx="307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Nicola Marco Decandia</a:t>
            </a:r>
          </a:p>
        </p:txBody>
      </p:sp>
      <p:pic>
        <p:nvPicPr>
          <p:cNvPr id="3" name="Picture 2" descr="A person in a black hoodie&#10;&#10;Description automatically generated">
            <a:extLst>
              <a:ext uri="{FF2B5EF4-FFF2-40B4-BE49-F238E27FC236}">
                <a16:creationId xmlns:a16="http://schemas.microsoft.com/office/drawing/2014/main" id="{80759E4A-0834-EFDE-5E0E-3E2FD2136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0"/>
          <a:stretch/>
        </p:blipFill>
        <p:spPr>
          <a:xfrm>
            <a:off x="2665083" y="2059940"/>
            <a:ext cx="3175000" cy="3083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E3C504-2667-BB51-02F8-B87E7E26D2DD}"/>
              </a:ext>
            </a:extLst>
          </p:cNvPr>
          <p:cNvSpPr txBox="1"/>
          <p:nvPr/>
        </p:nvSpPr>
        <p:spPr>
          <a:xfrm>
            <a:off x="5941666" y="2704123"/>
            <a:ext cx="20954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sz="2000"/>
              <a:t>CNCF Ambassador</a:t>
            </a:r>
            <a:endParaRPr lang="en-IT" sz="2000"/>
          </a:p>
          <a:p>
            <a:endParaRPr lang="en-IT" sz="2000"/>
          </a:p>
          <a:p>
            <a:r>
              <a:rPr lang="en-IT" sz="2000"/>
              <a:t>C</a:t>
            </a:r>
            <a:r>
              <a:rPr lang="en-GB" sz="2000"/>
              <a:t>EO </a:t>
            </a:r>
            <a:r>
              <a:rPr lang="en-GB" sz="2000" err="1"/>
              <a:t>Desotec</a:t>
            </a:r>
            <a:r>
              <a:rPr lang="en-IT" sz="2000"/>
              <a:t>h</a:t>
            </a:r>
          </a:p>
          <a:p>
            <a:endParaRPr lang="en-IT" sz="2000"/>
          </a:p>
          <a:p>
            <a:r>
              <a:rPr lang="en-GB" sz="2000" err="1"/>
              <a:t>vExpert</a:t>
            </a:r>
            <a:r>
              <a:rPr lang="en-GB" sz="2000"/>
              <a:t> 2024</a:t>
            </a:r>
            <a:endParaRPr lang="en-IT" sz="2000"/>
          </a:p>
        </p:txBody>
      </p:sp>
      <p:pic>
        <p:nvPicPr>
          <p:cNvPr id="6" name="Picture 5" descr="A heart shaped flag with a blue circle and green and white stripes&#10;&#10;Description automatically generated">
            <a:extLst>
              <a:ext uri="{FF2B5EF4-FFF2-40B4-BE49-F238E27FC236}">
                <a16:creationId xmlns:a16="http://schemas.microsoft.com/office/drawing/2014/main" id="{2CCA7886-79FB-FE4C-2FF6-28DA7B67A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503" y="4569387"/>
            <a:ext cx="483771" cy="462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B31CF-0C72-34D4-6661-3372A9E7D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950" r="24950"/>
          <a:stretch/>
        </p:blipFill>
        <p:spPr>
          <a:xfrm>
            <a:off x="0" y="7"/>
            <a:ext cx="3863384" cy="51434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9CAA1-DAF9-C67A-2BC3-27D73DF47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071" y="1901269"/>
            <a:ext cx="4083287" cy="2693405"/>
          </a:xfrm>
        </p:spPr>
        <p:txBody>
          <a:bodyPr>
            <a:normAutofit/>
          </a:bodyPr>
          <a:lstStyle/>
          <a:p>
            <a:r>
              <a:rPr lang="en-GB" sz="1500">
                <a:latin typeface="Calibri" panose="020F0502020204030204" pitchFamily="34" charset="0"/>
                <a:cs typeface="Calibri" panose="020F0502020204030204" pitchFamily="34" charset="0"/>
              </a:rPr>
              <a:t>Fresh </a:t>
            </a:r>
            <a:r>
              <a:rPr lang="en-GB" sz="1500" err="1">
                <a:latin typeface="Calibri" panose="020F0502020204030204" pitchFamily="34" charset="0"/>
                <a:cs typeface="Calibri" panose="020F0502020204030204" pitchFamily="34" charset="0"/>
              </a:rPr>
              <a:t>OpenTofu</a:t>
            </a:r>
            <a:r>
              <a:rPr lang="en-GB" sz="1500">
                <a:latin typeface="Calibri" panose="020F0502020204030204" pitchFamily="34" charset="0"/>
                <a:cs typeface="Calibri" panose="020F0502020204030204" pitchFamily="34" charset="0"/>
              </a:rPr>
              <a:t> from the Linux Foundation.</a:t>
            </a:r>
          </a:p>
          <a:p>
            <a:r>
              <a:rPr lang="en-GB" sz="1500">
                <a:latin typeface="Calibri" panose="020F0502020204030204" pitchFamily="34" charset="0"/>
                <a:cs typeface="Calibri" panose="020F0502020204030204" pitchFamily="34" charset="0"/>
              </a:rPr>
              <a:t>Generous code + pinch of open-source collaboration.</a:t>
            </a:r>
          </a:p>
          <a:p>
            <a:r>
              <a:rPr lang="en-GB" sz="1500">
                <a:latin typeface="Calibri" panose="020F0502020204030204" pitchFamily="34" charset="0"/>
                <a:cs typeface="Calibri" panose="020F0502020204030204" pitchFamily="34" charset="0"/>
              </a:rPr>
              <a:t>Cook with innovation until golden and automated.</a:t>
            </a:r>
          </a:p>
          <a:p>
            <a:r>
              <a:rPr lang="en-GB" sz="1500">
                <a:latin typeface="Calibri" panose="020F0502020204030204" pitchFamily="34" charset="0"/>
                <a:cs typeface="Calibri" panose="020F0502020204030204" pitchFamily="34" charset="0"/>
              </a:rPr>
              <a:t>Garnish with Kubernetes, Helm and community feedback.</a:t>
            </a:r>
          </a:p>
          <a:p>
            <a:r>
              <a:rPr lang="en-GB" sz="1500">
                <a:latin typeface="Calibri" panose="020F0502020204030204" pitchFamily="34" charset="0"/>
                <a:cs typeface="Calibri" panose="020F0502020204030204" pitchFamily="34" charset="0"/>
              </a:rPr>
              <a:t>Serve to hungry developers and system engineers.</a:t>
            </a:r>
          </a:p>
          <a:p>
            <a:pPr marL="0" indent="0">
              <a:buNone/>
            </a:pPr>
            <a:endParaRPr lang="en-IT" sz="15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EA407-14F4-1DAD-F876-964B81180B31}"/>
              </a:ext>
            </a:extLst>
          </p:cNvPr>
          <p:cNvSpPr txBox="1"/>
          <p:nvPr/>
        </p:nvSpPr>
        <p:spPr>
          <a:xfrm>
            <a:off x="0" y="5143500"/>
            <a:ext cx="3863384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675">
                <a:hlinkClick r:id="rId3" tooltip="https://foto.wuestenigel.com/vegetables-and-tofu-on-a-cutiing-board/"/>
              </a:rPr>
              <a:t>This Photo</a:t>
            </a:r>
            <a:r>
              <a:rPr lang="en-IT" sz="675"/>
              <a:t> by Unknown Author is licensed under </a:t>
            </a:r>
            <a:r>
              <a:rPr lang="en-IT" sz="675">
                <a:hlinkClick r:id="rId4" tooltip="https://creativecommons.org/licenses/by/3.0/"/>
              </a:rPr>
              <a:t>CC BY</a:t>
            </a:r>
            <a:endParaRPr lang="en-IT" sz="675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6CF641-9107-A4AA-C0C2-0AE05C41E4AE}"/>
              </a:ext>
            </a:extLst>
          </p:cNvPr>
          <p:cNvSpPr txBox="1">
            <a:spLocks/>
          </p:cNvSpPr>
          <p:nvPr/>
        </p:nvSpPr>
        <p:spPr>
          <a:xfrm>
            <a:off x="3923933" y="313327"/>
            <a:ext cx="4262627" cy="1200329"/>
          </a:xfrm>
          <a:custGeom>
            <a:avLst/>
            <a:gdLst>
              <a:gd name="connsiteX0" fmla="*/ 0 w 4262627"/>
              <a:gd name="connsiteY0" fmla="*/ 0 h 1200329"/>
              <a:gd name="connsiteX1" fmla="*/ 618081 w 4262627"/>
              <a:gd name="connsiteY1" fmla="*/ 0 h 1200329"/>
              <a:gd name="connsiteX2" fmla="*/ 1150909 w 4262627"/>
              <a:gd name="connsiteY2" fmla="*/ 0 h 1200329"/>
              <a:gd name="connsiteX3" fmla="*/ 1768990 w 4262627"/>
              <a:gd name="connsiteY3" fmla="*/ 0 h 1200329"/>
              <a:gd name="connsiteX4" fmla="*/ 2301819 w 4262627"/>
              <a:gd name="connsiteY4" fmla="*/ 0 h 1200329"/>
              <a:gd name="connsiteX5" fmla="*/ 2877273 w 4262627"/>
              <a:gd name="connsiteY5" fmla="*/ 0 h 1200329"/>
              <a:gd name="connsiteX6" fmla="*/ 3495354 w 4262627"/>
              <a:gd name="connsiteY6" fmla="*/ 0 h 1200329"/>
              <a:gd name="connsiteX7" fmla="*/ 4262627 w 4262627"/>
              <a:gd name="connsiteY7" fmla="*/ 0 h 1200329"/>
              <a:gd name="connsiteX8" fmla="*/ 4262627 w 4262627"/>
              <a:gd name="connsiteY8" fmla="*/ 412113 h 1200329"/>
              <a:gd name="connsiteX9" fmla="*/ 4262627 w 4262627"/>
              <a:gd name="connsiteY9" fmla="*/ 776213 h 1200329"/>
              <a:gd name="connsiteX10" fmla="*/ 4262627 w 4262627"/>
              <a:gd name="connsiteY10" fmla="*/ 1200329 h 1200329"/>
              <a:gd name="connsiteX11" fmla="*/ 3687172 w 4262627"/>
              <a:gd name="connsiteY11" fmla="*/ 1200329 h 1200329"/>
              <a:gd name="connsiteX12" fmla="*/ 3196970 w 4262627"/>
              <a:gd name="connsiteY12" fmla="*/ 1200329 h 1200329"/>
              <a:gd name="connsiteX13" fmla="*/ 2664142 w 4262627"/>
              <a:gd name="connsiteY13" fmla="*/ 1200329 h 1200329"/>
              <a:gd name="connsiteX14" fmla="*/ 2088687 w 4262627"/>
              <a:gd name="connsiteY14" fmla="*/ 1200329 h 1200329"/>
              <a:gd name="connsiteX15" fmla="*/ 1598485 w 4262627"/>
              <a:gd name="connsiteY15" fmla="*/ 1200329 h 1200329"/>
              <a:gd name="connsiteX16" fmla="*/ 1108283 w 4262627"/>
              <a:gd name="connsiteY16" fmla="*/ 1200329 h 1200329"/>
              <a:gd name="connsiteX17" fmla="*/ 660707 w 4262627"/>
              <a:gd name="connsiteY17" fmla="*/ 1200329 h 1200329"/>
              <a:gd name="connsiteX18" fmla="*/ 0 w 4262627"/>
              <a:gd name="connsiteY18" fmla="*/ 1200329 h 1200329"/>
              <a:gd name="connsiteX19" fmla="*/ 0 w 4262627"/>
              <a:gd name="connsiteY19" fmla="*/ 824226 h 1200329"/>
              <a:gd name="connsiteX20" fmla="*/ 0 w 4262627"/>
              <a:gd name="connsiteY20" fmla="*/ 400110 h 1200329"/>
              <a:gd name="connsiteX21" fmla="*/ 0 w 4262627"/>
              <a:gd name="connsiteY21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62627" h="1200329" extrusionOk="0">
                <a:moveTo>
                  <a:pt x="0" y="0"/>
                </a:moveTo>
                <a:cubicBezTo>
                  <a:pt x="287982" y="-47967"/>
                  <a:pt x="419755" y="30937"/>
                  <a:pt x="618081" y="0"/>
                </a:cubicBezTo>
                <a:cubicBezTo>
                  <a:pt x="816407" y="-30937"/>
                  <a:pt x="905270" y="57364"/>
                  <a:pt x="1150909" y="0"/>
                </a:cubicBezTo>
                <a:cubicBezTo>
                  <a:pt x="1396548" y="-57364"/>
                  <a:pt x="1572051" y="45275"/>
                  <a:pt x="1768990" y="0"/>
                </a:cubicBezTo>
                <a:cubicBezTo>
                  <a:pt x="1965929" y="-45275"/>
                  <a:pt x="2094163" y="50683"/>
                  <a:pt x="2301819" y="0"/>
                </a:cubicBezTo>
                <a:cubicBezTo>
                  <a:pt x="2509475" y="-50683"/>
                  <a:pt x="2760984" y="60041"/>
                  <a:pt x="2877273" y="0"/>
                </a:cubicBezTo>
                <a:cubicBezTo>
                  <a:pt x="2993562" y="-60041"/>
                  <a:pt x="3211616" y="30465"/>
                  <a:pt x="3495354" y="0"/>
                </a:cubicBezTo>
                <a:cubicBezTo>
                  <a:pt x="3779092" y="-30465"/>
                  <a:pt x="4035757" y="39228"/>
                  <a:pt x="4262627" y="0"/>
                </a:cubicBezTo>
                <a:cubicBezTo>
                  <a:pt x="4305840" y="100646"/>
                  <a:pt x="4217846" y="287811"/>
                  <a:pt x="4262627" y="412113"/>
                </a:cubicBezTo>
                <a:cubicBezTo>
                  <a:pt x="4307408" y="536415"/>
                  <a:pt x="4259270" y="651589"/>
                  <a:pt x="4262627" y="776213"/>
                </a:cubicBezTo>
                <a:cubicBezTo>
                  <a:pt x="4265984" y="900837"/>
                  <a:pt x="4231713" y="1037819"/>
                  <a:pt x="4262627" y="1200329"/>
                </a:cubicBezTo>
                <a:cubicBezTo>
                  <a:pt x="4017917" y="1264410"/>
                  <a:pt x="3887462" y="1190409"/>
                  <a:pt x="3687172" y="1200329"/>
                </a:cubicBezTo>
                <a:cubicBezTo>
                  <a:pt x="3486883" y="1210249"/>
                  <a:pt x="3437226" y="1153172"/>
                  <a:pt x="3196970" y="1200329"/>
                </a:cubicBezTo>
                <a:cubicBezTo>
                  <a:pt x="2956714" y="1247486"/>
                  <a:pt x="2911391" y="1189177"/>
                  <a:pt x="2664142" y="1200329"/>
                </a:cubicBezTo>
                <a:cubicBezTo>
                  <a:pt x="2416893" y="1211481"/>
                  <a:pt x="2306526" y="1177398"/>
                  <a:pt x="2088687" y="1200329"/>
                </a:cubicBezTo>
                <a:cubicBezTo>
                  <a:pt x="1870848" y="1223260"/>
                  <a:pt x="1767578" y="1197817"/>
                  <a:pt x="1598485" y="1200329"/>
                </a:cubicBezTo>
                <a:cubicBezTo>
                  <a:pt x="1429392" y="1202841"/>
                  <a:pt x="1257199" y="1141986"/>
                  <a:pt x="1108283" y="1200329"/>
                </a:cubicBezTo>
                <a:cubicBezTo>
                  <a:pt x="959367" y="1258672"/>
                  <a:pt x="761755" y="1150163"/>
                  <a:pt x="660707" y="1200329"/>
                </a:cubicBezTo>
                <a:cubicBezTo>
                  <a:pt x="559659" y="1250495"/>
                  <a:pt x="209244" y="1141641"/>
                  <a:pt x="0" y="1200329"/>
                </a:cubicBezTo>
                <a:cubicBezTo>
                  <a:pt x="-27420" y="1075996"/>
                  <a:pt x="25070" y="973196"/>
                  <a:pt x="0" y="824226"/>
                </a:cubicBezTo>
                <a:cubicBezTo>
                  <a:pt x="-25070" y="675256"/>
                  <a:pt x="6168" y="576617"/>
                  <a:pt x="0" y="400110"/>
                </a:cubicBezTo>
                <a:cubicBezTo>
                  <a:pt x="-6168" y="223603"/>
                  <a:pt x="43754" y="187022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3600">
                <a:latin typeface="Baguet Script" panose="020F0502020204030204" pitchFamily="34" charset="0"/>
                <a:cs typeface="Baguet Script" panose="020F0502020204030204" pitchFamily="34" charset="0"/>
              </a:rPr>
              <a:t>Ingredients for "Cooking OpenTofu"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63B9D5-EA65-3DDB-86F7-66F0953394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3319" y="700940"/>
            <a:ext cx="887579" cy="8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60D9BD-64E0-2A02-4571-83BC4704CE13}"/>
              </a:ext>
            </a:extLst>
          </p:cNvPr>
          <p:cNvSpPr txBox="1"/>
          <p:nvPr/>
        </p:nvSpPr>
        <p:spPr>
          <a:xfrm>
            <a:off x="675896" y="1176658"/>
            <a:ext cx="1566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b="1"/>
              <a:t>AWS</a:t>
            </a:r>
            <a:br>
              <a:rPr lang="en-IT" b="1"/>
            </a:br>
            <a:r>
              <a:rPr lang="en-IT" b="1"/>
              <a:t>CloudFormation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08280E-E8CC-7E4B-E26C-6F9BB988F63E}"/>
              </a:ext>
            </a:extLst>
          </p:cNvPr>
          <p:cNvSpPr txBox="1"/>
          <p:nvPr/>
        </p:nvSpPr>
        <p:spPr>
          <a:xfrm>
            <a:off x="2862804" y="1201749"/>
            <a:ext cx="1380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b="1"/>
              <a:t>Terraform  0.1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412EB2-5D2C-1C67-6209-20D9409C5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01" y="1614497"/>
            <a:ext cx="1193800" cy="698500"/>
          </a:xfrm>
          <a:prstGeom prst="rect">
            <a:avLst/>
          </a:prstGeom>
        </p:spPr>
      </p:pic>
      <p:pic>
        <p:nvPicPr>
          <p:cNvPr id="3" name="Picture 2" descr="A green cube with holes&#10;&#10;Description automatically generated">
            <a:extLst>
              <a:ext uri="{FF2B5EF4-FFF2-40B4-BE49-F238E27FC236}">
                <a16:creationId xmlns:a16="http://schemas.microsoft.com/office/drawing/2014/main" id="{FBD0C041-6EAE-6DC1-C181-326A7496F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262" y="945880"/>
            <a:ext cx="1021301" cy="1021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007553-C942-9A97-8D9F-08C62D12D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9031" y="1538297"/>
            <a:ext cx="1524000" cy="774700"/>
          </a:xfrm>
          <a:prstGeom prst="rect">
            <a:avLst/>
          </a:prstGeom>
        </p:spPr>
      </p:pic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0113236E-733C-585B-E86E-8AE54FC27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0226" y="996963"/>
            <a:ext cx="674637" cy="7667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87BDE-51F7-FD57-418C-354E3F8E0F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3974" y="1456531"/>
            <a:ext cx="1727200" cy="863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EB0324-99F7-12F9-FF14-B6D9061AAF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9930" y="1551139"/>
            <a:ext cx="1689100" cy="749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D6B2CC-7869-9E8E-8590-FAE18187DA2F}"/>
              </a:ext>
            </a:extLst>
          </p:cNvPr>
          <p:cNvSpPr txBox="1"/>
          <p:nvPr/>
        </p:nvSpPr>
        <p:spPr>
          <a:xfrm>
            <a:off x="4866425" y="1027919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b="1"/>
              <a:t>Slow initial</a:t>
            </a:r>
          </a:p>
          <a:p>
            <a:pPr algn="ctr"/>
            <a:r>
              <a:rPr lang="en-IT" b="1"/>
              <a:t>adoption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A3423C-920E-3A2B-23AD-1A30776A400E}"/>
              </a:ext>
            </a:extLst>
          </p:cNvPr>
          <p:cNvSpPr txBox="1"/>
          <p:nvPr/>
        </p:nvSpPr>
        <p:spPr>
          <a:xfrm>
            <a:off x="6732313" y="1191937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b="1"/>
              <a:t>Significant Growth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1B70C-B087-BFED-35F0-73EB61DE983B}"/>
              </a:ext>
            </a:extLst>
          </p:cNvPr>
          <p:cNvSpPr txBox="1"/>
          <p:nvPr/>
        </p:nvSpPr>
        <p:spPr>
          <a:xfrm>
            <a:off x="2066475" y="2307736"/>
            <a:ext cx="2133363" cy="1200329"/>
          </a:xfrm>
          <a:custGeom>
            <a:avLst/>
            <a:gdLst>
              <a:gd name="connsiteX0" fmla="*/ 0 w 2133363"/>
              <a:gd name="connsiteY0" fmla="*/ 0 h 1200329"/>
              <a:gd name="connsiteX1" fmla="*/ 576008 w 2133363"/>
              <a:gd name="connsiteY1" fmla="*/ 0 h 1200329"/>
              <a:gd name="connsiteX2" fmla="*/ 1088015 w 2133363"/>
              <a:gd name="connsiteY2" fmla="*/ 0 h 1200329"/>
              <a:gd name="connsiteX3" fmla="*/ 1642690 w 2133363"/>
              <a:gd name="connsiteY3" fmla="*/ 0 h 1200329"/>
              <a:gd name="connsiteX4" fmla="*/ 2133363 w 2133363"/>
              <a:gd name="connsiteY4" fmla="*/ 0 h 1200329"/>
              <a:gd name="connsiteX5" fmla="*/ 2133363 w 2133363"/>
              <a:gd name="connsiteY5" fmla="*/ 424116 h 1200329"/>
              <a:gd name="connsiteX6" fmla="*/ 2133363 w 2133363"/>
              <a:gd name="connsiteY6" fmla="*/ 812223 h 1200329"/>
              <a:gd name="connsiteX7" fmla="*/ 2133363 w 2133363"/>
              <a:gd name="connsiteY7" fmla="*/ 1200329 h 1200329"/>
              <a:gd name="connsiteX8" fmla="*/ 1600022 w 2133363"/>
              <a:gd name="connsiteY8" fmla="*/ 1200329 h 1200329"/>
              <a:gd name="connsiteX9" fmla="*/ 1088015 w 2133363"/>
              <a:gd name="connsiteY9" fmla="*/ 1200329 h 1200329"/>
              <a:gd name="connsiteX10" fmla="*/ 618675 w 2133363"/>
              <a:gd name="connsiteY10" fmla="*/ 1200329 h 1200329"/>
              <a:gd name="connsiteX11" fmla="*/ 0 w 2133363"/>
              <a:gd name="connsiteY11" fmla="*/ 1200329 h 1200329"/>
              <a:gd name="connsiteX12" fmla="*/ 0 w 2133363"/>
              <a:gd name="connsiteY12" fmla="*/ 776213 h 1200329"/>
              <a:gd name="connsiteX13" fmla="*/ 0 w 2133363"/>
              <a:gd name="connsiteY13" fmla="*/ 364100 h 1200329"/>
              <a:gd name="connsiteX14" fmla="*/ 0 w 2133363"/>
              <a:gd name="connsiteY1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33363" h="1200329" extrusionOk="0">
                <a:moveTo>
                  <a:pt x="0" y="0"/>
                </a:moveTo>
                <a:cubicBezTo>
                  <a:pt x="216071" y="-52019"/>
                  <a:pt x="451338" y="14838"/>
                  <a:pt x="576008" y="0"/>
                </a:cubicBezTo>
                <a:cubicBezTo>
                  <a:pt x="700678" y="-14838"/>
                  <a:pt x="958587" y="19589"/>
                  <a:pt x="1088015" y="0"/>
                </a:cubicBezTo>
                <a:cubicBezTo>
                  <a:pt x="1217443" y="-19589"/>
                  <a:pt x="1418352" y="20019"/>
                  <a:pt x="1642690" y="0"/>
                </a:cubicBezTo>
                <a:cubicBezTo>
                  <a:pt x="1867028" y="-20019"/>
                  <a:pt x="1964835" y="12695"/>
                  <a:pt x="2133363" y="0"/>
                </a:cubicBezTo>
                <a:cubicBezTo>
                  <a:pt x="2150764" y="89830"/>
                  <a:pt x="2131351" y="296147"/>
                  <a:pt x="2133363" y="424116"/>
                </a:cubicBezTo>
                <a:cubicBezTo>
                  <a:pt x="2135375" y="552085"/>
                  <a:pt x="2088680" y="685935"/>
                  <a:pt x="2133363" y="812223"/>
                </a:cubicBezTo>
                <a:cubicBezTo>
                  <a:pt x="2178046" y="938511"/>
                  <a:pt x="2092506" y="1044387"/>
                  <a:pt x="2133363" y="1200329"/>
                </a:cubicBezTo>
                <a:cubicBezTo>
                  <a:pt x="1906010" y="1254258"/>
                  <a:pt x="1755337" y="1199096"/>
                  <a:pt x="1600022" y="1200329"/>
                </a:cubicBezTo>
                <a:cubicBezTo>
                  <a:pt x="1444707" y="1201562"/>
                  <a:pt x="1281896" y="1171982"/>
                  <a:pt x="1088015" y="1200329"/>
                </a:cubicBezTo>
                <a:cubicBezTo>
                  <a:pt x="894134" y="1228676"/>
                  <a:pt x="789829" y="1169329"/>
                  <a:pt x="618675" y="1200329"/>
                </a:cubicBezTo>
                <a:cubicBezTo>
                  <a:pt x="447521" y="1231329"/>
                  <a:pt x="238462" y="1144268"/>
                  <a:pt x="0" y="1200329"/>
                </a:cubicBezTo>
                <a:cubicBezTo>
                  <a:pt x="-36153" y="1060953"/>
                  <a:pt x="27821" y="969679"/>
                  <a:pt x="0" y="776213"/>
                </a:cubicBezTo>
                <a:cubicBezTo>
                  <a:pt x="-27821" y="582747"/>
                  <a:pt x="30448" y="497672"/>
                  <a:pt x="0" y="364100"/>
                </a:cubicBezTo>
                <a:cubicBezTo>
                  <a:pt x="-30448" y="230528"/>
                  <a:pt x="1930" y="126441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6980053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</a:lstStyle>
          <a:p>
            <a:r>
              <a:rPr lang="en-GB"/>
              <a:t>Released under the Mozilla Public License (v2.0) (the “MPL”)</a:t>
            </a:r>
          </a:p>
          <a:p>
            <a:endParaRPr lang="en-GB"/>
          </a:p>
          <a:p>
            <a:r>
              <a:rPr lang="en-GB"/>
              <a:t>Only support for AWS and Digital Ocean</a:t>
            </a:r>
            <a:endParaRPr lang="en-IT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926DAA-EEE8-BBDF-E9F2-C206D2BEDCB1}"/>
              </a:ext>
            </a:extLst>
          </p:cNvPr>
          <p:cNvSpPr txBox="1"/>
          <p:nvPr/>
        </p:nvSpPr>
        <p:spPr>
          <a:xfrm>
            <a:off x="4553974" y="2389605"/>
            <a:ext cx="1727200" cy="738664"/>
          </a:xfrm>
          <a:noFill/>
          <a:ln cmpd="dbl">
            <a:solidFill>
              <a:schemeClr val="accent2">
                <a:lumMod val="75000"/>
                <a:lumOff val="2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</a:lstStyle>
          <a:p>
            <a:r>
              <a:rPr lang="en-GB"/>
              <a:t>Discussions on possibly shutting down the project</a:t>
            </a:r>
            <a:endParaRPr lang="en-I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5C4B32-0B68-5EB7-579A-800B9D0A0A04}"/>
              </a:ext>
            </a:extLst>
          </p:cNvPr>
          <p:cNvSpPr txBox="1"/>
          <p:nvPr/>
        </p:nvSpPr>
        <p:spPr>
          <a:xfrm>
            <a:off x="6636307" y="2377916"/>
            <a:ext cx="1727200" cy="738664"/>
          </a:xfrm>
          <a:noFill/>
          <a:ln cmpd="dbl">
            <a:solidFill>
              <a:schemeClr val="accent2">
                <a:lumMod val="75000"/>
                <a:lumOff val="2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</a:lstStyle>
          <a:p>
            <a:r>
              <a:rPr lang="en-GB"/>
              <a:t>Over 750 contributors, more providers</a:t>
            </a:r>
            <a:endParaRPr lang="en-IT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288CA2-3903-2E33-E0AF-941162C955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121" y="3004970"/>
            <a:ext cx="1778000" cy="6731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B4DBCF7-82B3-12B5-72FC-1163C27EA6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2286" y="2564493"/>
            <a:ext cx="539601" cy="6054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D52562-471F-DA04-E999-AFD09B1C9EB3}"/>
              </a:ext>
            </a:extLst>
          </p:cNvPr>
          <p:cNvSpPr txBox="1"/>
          <p:nvPr/>
        </p:nvSpPr>
        <p:spPr>
          <a:xfrm>
            <a:off x="717463" y="2565801"/>
            <a:ext cx="1082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b="1"/>
              <a:t>Terraform </a:t>
            </a:r>
          </a:p>
          <a:p>
            <a:pPr algn="ctr"/>
            <a:r>
              <a:rPr lang="en-IT" b="1"/>
              <a:t>Enterprise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A5A8FD-AF21-BF2A-8409-6818FDA42C67}"/>
              </a:ext>
            </a:extLst>
          </p:cNvPr>
          <p:cNvSpPr txBox="1"/>
          <p:nvPr/>
        </p:nvSpPr>
        <p:spPr>
          <a:xfrm>
            <a:off x="332285" y="3733630"/>
            <a:ext cx="1727200" cy="523220"/>
          </a:xfrm>
          <a:noFill/>
          <a:ln cmpd="dbl">
            <a:solidFill>
              <a:schemeClr val="accent2">
                <a:lumMod val="75000"/>
                <a:lumOff val="2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solidFill>
                  <a:schemeClr val="accent2">
                    <a:lumMod val="75000"/>
                    <a:lumOff val="25000"/>
                  </a:schemeClr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</a:lstStyle>
          <a:p>
            <a:r>
              <a:rPr lang="en-GB">
                <a:solidFill>
                  <a:schemeClr val="tx1"/>
                </a:solidFill>
              </a:rPr>
              <a:t>Release of impactful Terraform 0.12</a:t>
            </a:r>
            <a:endParaRPr lang="en-IT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F57503-42F9-92E2-6B14-2CA52D88EE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963" y="2873125"/>
            <a:ext cx="1879600" cy="914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ED32F17-6794-6EE5-55C9-6BCE2CD98D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7043" y="2887413"/>
            <a:ext cx="18796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C2A8F4-7891-125F-1FD5-1B9B028C356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74407" y="2954260"/>
            <a:ext cx="18796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06DADC-A8F1-062E-24FD-4A439062FB79}"/>
              </a:ext>
            </a:extLst>
          </p:cNvPr>
          <p:cNvSpPr txBox="1"/>
          <p:nvPr/>
        </p:nvSpPr>
        <p:spPr>
          <a:xfrm>
            <a:off x="2441462" y="2617336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b="1"/>
              <a:t>License Changed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2ABDA2-9BD2-8912-6827-7987554ED781}"/>
              </a:ext>
            </a:extLst>
          </p:cNvPr>
          <p:cNvSpPr txBox="1"/>
          <p:nvPr/>
        </p:nvSpPr>
        <p:spPr>
          <a:xfrm>
            <a:off x="2428163" y="3769014"/>
            <a:ext cx="1727200" cy="830997"/>
          </a:xfrm>
          <a:noFill/>
          <a:ln cmpd="dbl">
            <a:solidFill>
              <a:schemeClr val="accent2">
                <a:lumMod val="75000"/>
                <a:lumOff val="2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</a:lstStyle>
          <a:p>
            <a:r>
              <a:rPr lang="en-GB"/>
              <a:t>from MPL to the Business Source License (v1.1) (the “BUSL”)</a:t>
            </a:r>
            <a:endParaRPr lang="en-IT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A74F19-2078-8EEA-39FA-5B026E67746D}"/>
              </a:ext>
            </a:extLst>
          </p:cNvPr>
          <p:cNvSpPr txBox="1"/>
          <p:nvPr/>
        </p:nvSpPr>
        <p:spPr>
          <a:xfrm>
            <a:off x="4848683" y="2424139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b="1"/>
              <a:t>Terraform </a:t>
            </a:r>
          </a:p>
          <a:p>
            <a:pPr algn="ctr"/>
            <a:r>
              <a:rPr lang="en-IT" b="1"/>
              <a:t>Fork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38DA23-8C66-5DDC-E39C-E990EA850C27}"/>
              </a:ext>
            </a:extLst>
          </p:cNvPr>
          <p:cNvSpPr txBox="1"/>
          <p:nvPr/>
        </p:nvSpPr>
        <p:spPr>
          <a:xfrm>
            <a:off x="4551394" y="3868660"/>
            <a:ext cx="1727200" cy="646331"/>
          </a:xfrm>
          <a:noFill/>
          <a:ln cmpd="dbl">
            <a:solidFill>
              <a:schemeClr val="accent2">
                <a:lumMod val="75000"/>
                <a:lumOff val="25000"/>
              </a:schemeClr>
            </a:solidFill>
            <a:prstDash val="dash"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</a:lstStyle>
          <a:p>
            <a:r>
              <a:rPr lang="en-GB"/>
              <a:t>OpenTofu maintained by The Linux Foundation</a:t>
            </a:r>
            <a:endParaRPr lang="en-IT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3EE29C-07D8-A018-F762-83CBF3DA3D3D}"/>
              </a:ext>
            </a:extLst>
          </p:cNvPr>
          <p:cNvSpPr txBox="1"/>
          <p:nvPr/>
        </p:nvSpPr>
        <p:spPr>
          <a:xfrm>
            <a:off x="6892045" y="2675667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b="1"/>
              <a:t>OpenTofu GA</a:t>
            </a:r>
          </a:p>
        </p:txBody>
      </p:sp>
      <p:pic>
        <p:nvPicPr>
          <p:cNvPr id="35" name="Picture 34" descr="A yellow and white cube with black outline&#10;&#10;Description automatically generated">
            <a:extLst>
              <a:ext uri="{FF2B5EF4-FFF2-40B4-BE49-F238E27FC236}">
                <a16:creationId xmlns:a16="http://schemas.microsoft.com/office/drawing/2014/main" id="{294ACC37-1558-497D-E4EB-08A7A31F6B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09778" y="3769014"/>
            <a:ext cx="668867" cy="66886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34347D1-ED6E-1853-5EA6-314EA6E534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5533" y="1783810"/>
            <a:ext cx="958826" cy="2681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5049FE4-C2D3-D37E-1D6A-A4AE9A58C2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93067" y="1700768"/>
            <a:ext cx="865640" cy="304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59733D6-6446-D69A-3E17-927DC8BB347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83510" y="1820384"/>
            <a:ext cx="651831" cy="20236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69D2171-1526-C03B-10C2-DFACB95FDB2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2883" y="3258530"/>
            <a:ext cx="414195" cy="10575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1D230E-08E1-E84B-0E5E-558E8E769B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22444" y="3249686"/>
            <a:ext cx="481997" cy="1230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27D6A5-D56F-92E2-17B5-0B6B191D20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9605" y="3289420"/>
            <a:ext cx="513902" cy="146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AF73E-4F54-C3BA-CAFF-7981CD37E1FA}"/>
              </a:ext>
            </a:extLst>
          </p:cNvPr>
          <p:cNvSpPr txBox="1">
            <a:spLocks/>
          </p:cNvSpPr>
          <p:nvPr/>
        </p:nvSpPr>
        <p:spPr>
          <a:xfrm>
            <a:off x="714843" y="111541"/>
            <a:ext cx="3519031" cy="646331"/>
          </a:xfrm>
          <a:custGeom>
            <a:avLst/>
            <a:gdLst>
              <a:gd name="connsiteX0" fmla="*/ 0 w 3519031"/>
              <a:gd name="connsiteY0" fmla="*/ 0 h 646331"/>
              <a:gd name="connsiteX1" fmla="*/ 656886 w 3519031"/>
              <a:gd name="connsiteY1" fmla="*/ 0 h 646331"/>
              <a:gd name="connsiteX2" fmla="*/ 1243391 w 3519031"/>
              <a:gd name="connsiteY2" fmla="*/ 0 h 646331"/>
              <a:gd name="connsiteX3" fmla="*/ 1900277 w 3519031"/>
              <a:gd name="connsiteY3" fmla="*/ 0 h 646331"/>
              <a:gd name="connsiteX4" fmla="*/ 2486782 w 3519031"/>
              <a:gd name="connsiteY4" fmla="*/ 0 h 646331"/>
              <a:gd name="connsiteX5" fmla="*/ 3519031 w 3519031"/>
              <a:gd name="connsiteY5" fmla="*/ 0 h 646331"/>
              <a:gd name="connsiteX6" fmla="*/ 3519031 w 3519031"/>
              <a:gd name="connsiteY6" fmla="*/ 336092 h 646331"/>
              <a:gd name="connsiteX7" fmla="*/ 3519031 w 3519031"/>
              <a:gd name="connsiteY7" fmla="*/ 646331 h 646331"/>
              <a:gd name="connsiteX8" fmla="*/ 2967716 w 3519031"/>
              <a:gd name="connsiteY8" fmla="*/ 646331 h 646331"/>
              <a:gd name="connsiteX9" fmla="*/ 2381211 w 3519031"/>
              <a:gd name="connsiteY9" fmla="*/ 646331 h 646331"/>
              <a:gd name="connsiteX10" fmla="*/ 1829896 w 3519031"/>
              <a:gd name="connsiteY10" fmla="*/ 646331 h 646331"/>
              <a:gd name="connsiteX11" fmla="*/ 1208201 w 3519031"/>
              <a:gd name="connsiteY11" fmla="*/ 646331 h 646331"/>
              <a:gd name="connsiteX12" fmla="*/ 656886 w 3519031"/>
              <a:gd name="connsiteY12" fmla="*/ 646331 h 646331"/>
              <a:gd name="connsiteX13" fmla="*/ 0 w 3519031"/>
              <a:gd name="connsiteY13" fmla="*/ 646331 h 646331"/>
              <a:gd name="connsiteX14" fmla="*/ 0 w 3519031"/>
              <a:gd name="connsiteY14" fmla="*/ 316702 h 646331"/>
              <a:gd name="connsiteX15" fmla="*/ 0 w 3519031"/>
              <a:gd name="connsiteY15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519031" h="646331" extrusionOk="0">
                <a:moveTo>
                  <a:pt x="0" y="0"/>
                </a:moveTo>
                <a:cubicBezTo>
                  <a:pt x="281029" y="-15958"/>
                  <a:pt x="446185" y="32261"/>
                  <a:pt x="656886" y="0"/>
                </a:cubicBezTo>
                <a:cubicBezTo>
                  <a:pt x="867587" y="-32261"/>
                  <a:pt x="1119780" y="57580"/>
                  <a:pt x="1243391" y="0"/>
                </a:cubicBezTo>
                <a:cubicBezTo>
                  <a:pt x="1367002" y="-57580"/>
                  <a:pt x="1667954" y="53472"/>
                  <a:pt x="1900277" y="0"/>
                </a:cubicBezTo>
                <a:cubicBezTo>
                  <a:pt x="2132600" y="-53472"/>
                  <a:pt x="2291136" y="43264"/>
                  <a:pt x="2486782" y="0"/>
                </a:cubicBezTo>
                <a:cubicBezTo>
                  <a:pt x="2682428" y="-43264"/>
                  <a:pt x="3249933" y="38235"/>
                  <a:pt x="3519031" y="0"/>
                </a:cubicBezTo>
                <a:cubicBezTo>
                  <a:pt x="3546449" y="80436"/>
                  <a:pt x="3497418" y="224805"/>
                  <a:pt x="3519031" y="336092"/>
                </a:cubicBezTo>
                <a:cubicBezTo>
                  <a:pt x="3540644" y="447379"/>
                  <a:pt x="3503968" y="553001"/>
                  <a:pt x="3519031" y="646331"/>
                </a:cubicBezTo>
                <a:cubicBezTo>
                  <a:pt x="3325271" y="695518"/>
                  <a:pt x="3177599" y="620472"/>
                  <a:pt x="2967716" y="646331"/>
                </a:cubicBezTo>
                <a:cubicBezTo>
                  <a:pt x="2757833" y="672190"/>
                  <a:pt x="2666323" y="618105"/>
                  <a:pt x="2381211" y="646331"/>
                </a:cubicBezTo>
                <a:cubicBezTo>
                  <a:pt x="2096099" y="674557"/>
                  <a:pt x="2009785" y="615788"/>
                  <a:pt x="1829896" y="646331"/>
                </a:cubicBezTo>
                <a:cubicBezTo>
                  <a:pt x="1650008" y="676874"/>
                  <a:pt x="1482119" y="591369"/>
                  <a:pt x="1208201" y="646331"/>
                </a:cubicBezTo>
                <a:cubicBezTo>
                  <a:pt x="934283" y="701293"/>
                  <a:pt x="923563" y="582518"/>
                  <a:pt x="656886" y="646331"/>
                </a:cubicBezTo>
                <a:cubicBezTo>
                  <a:pt x="390210" y="710144"/>
                  <a:pt x="211876" y="612739"/>
                  <a:pt x="0" y="646331"/>
                </a:cubicBezTo>
                <a:cubicBezTo>
                  <a:pt x="-37504" y="529466"/>
                  <a:pt x="18081" y="464594"/>
                  <a:pt x="0" y="316702"/>
                </a:cubicBezTo>
                <a:cubicBezTo>
                  <a:pt x="-18081" y="168810"/>
                  <a:pt x="6326" y="84760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275218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6" grpId="0"/>
      <p:bldP spid="17" grpId="0"/>
      <p:bldP spid="18" grpId="0"/>
      <p:bldP spid="18" grpId="1"/>
      <p:bldP spid="19" grpId="0" animBg="1"/>
      <p:bldP spid="19" grpId="1" animBg="1"/>
      <p:bldP spid="20" grpId="0" animBg="1"/>
      <p:bldP spid="20" grpId="1" animBg="1"/>
      <p:bldP spid="24" grpId="0"/>
      <p:bldP spid="25" grpId="0" animBg="1"/>
      <p:bldP spid="29" grpId="0"/>
      <p:bldP spid="30" grpId="0" animBg="1"/>
      <p:bldP spid="31" grpId="0"/>
      <p:bldP spid="32" grpId="0" animBg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D8A7851-EDDC-468B-2057-3D780953F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0053" y="-1706727"/>
            <a:ext cx="4639734" cy="46397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3D977D-D995-14F8-51F4-6E781141F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23" y="936011"/>
            <a:ext cx="2110317" cy="1796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249D89-3ACD-A0A4-06F8-9FD2FBF74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74" y="1124942"/>
            <a:ext cx="2132542" cy="1990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82A428-F055-8CED-1708-A0A440489A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9161" y="1146335"/>
            <a:ext cx="2128447" cy="1582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3A8DB3-4D70-1D45-4043-2984C3035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663" y="2729026"/>
            <a:ext cx="2120888" cy="19903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C902BA-6FA6-14A9-8DE8-21BF499331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9049" y="2729026"/>
            <a:ext cx="2086680" cy="199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50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77F8D-80C6-A838-B217-D3989A0E4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00" y="1614634"/>
            <a:ext cx="1081617" cy="1560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EEC1C-FAB1-01ED-DF2B-3E194302C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532" y="3023976"/>
            <a:ext cx="1574800" cy="1638300"/>
          </a:xfrm>
          <a:prstGeom prst="rect">
            <a:avLst/>
          </a:prstGeom>
        </p:spPr>
      </p:pic>
      <p:pic>
        <p:nvPicPr>
          <p:cNvPr id="5" name="Picture 4" descr="A yellow cube with black text&#10;&#10;Description automatically generated">
            <a:extLst>
              <a:ext uri="{FF2B5EF4-FFF2-40B4-BE49-F238E27FC236}">
                <a16:creationId xmlns:a16="http://schemas.microsoft.com/office/drawing/2014/main" id="{45EE2ADC-1113-0520-5607-B7D489D75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6883" y="2318753"/>
            <a:ext cx="1792347" cy="1289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FC862C-0DBB-12B0-2BBF-79734E8EB7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4960" y="1032563"/>
            <a:ext cx="2948039" cy="38431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47730-2700-1198-C65F-47E1DC6AD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8518" y="1912353"/>
            <a:ext cx="1396989" cy="552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F786B-AE06-1E57-2304-6113F9614E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1754" y="2755681"/>
            <a:ext cx="1377754" cy="348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E2260-3EB8-415B-89B8-AA1D834E40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751" y="3104269"/>
            <a:ext cx="1203480" cy="652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59DEF5-695D-AD6D-39F3-612E511582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4203" y="2465176"/>
            <a:ext cx="635000" cy="55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7FA396-903B-6F7B-BAC5-6EAC1CC9A7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2700" y="2846041"/>
            <a:ext cx="901247" cy="582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C1FEA-097A-5D87-6591-3743E3E161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4215" y="2191617"/>
            <a:ext cx="698500" cy="406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06B2A0-C9F0-1B1F-BE25-4A56BFDB5C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85820" y="2565720"/>
            <a:ext cx="1257300" cy="40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1E4508-0986-4FD7-090A-BC006065E4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34071" y="1722512"/>
            <a:ext cx="952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19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645B42-B859-9756-D602-1875C645C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511" y="1714500"/>
            <a:ext cx="2728806" cy="2166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FA8BF7-D8B8-3E46-4228-146BBDF4B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955" y="1558469"/>
            <a:ext cx="2728806" cy="2166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AC507-ADF8-C8D7-6AE0-523188A3B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068" y="1558469"/>
            <a:ext cx="2740691" cy="16352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6988EA-747A-3020-8DB4-95C7A862D82C}"/>
              </a:ext>
            </a:extLst>
          </p:cNvPr>
          <p:cNvSpPr txBox="1">
            <a:spLocks/>
          </p:cNvSpPr>
          <p:nvPr/>
        </p:nvSpPr>
        <p:spPr>
          <a:xfrm>
            <a:off x="714843" y="111541"/>
            <a:ext cx="5556417" cy="646331"/>
          </a:xfrm>
          <a:custGeom>
            <a:avLst/>
            <a:gdLst>
              <a:gd name="connsiteX0" fmla="*/ 0 w 5556417"/>
              <a:gd name="connsiteY0" fmla="*/ 0 h 646331"/>
              <a:gd name="connsiteX1" fmla="*/ 666770 w 5556417"/>
              <a:gd name="connsiteY1" fmla="*/ 0 h 646331"/>
              <a:gd name="connsiteX2" fmla="*/ 1222412 w 5556417"/>
              <a:gd name="connsiteY2" fmla="*/ 0 h 646331"/>
              <a:gd name="connsiteX3" fmla="*/ 1889182 w 5556417"/>
              <a:gd name="connsiteY3" fmla="*/ 0 h 646331"/>
              <a:gd name="connsiteX4" fmla="*/ 2444823 w 5556417"/>
              <a:gd name="connsiteY4" fmla="*/ 0 h 646331"/>
              <a:gd name="connsiteX5" fmla="*/ 3056029 w 5556417"/>
              <a:gd name="connsiteY5" fmla="*/ 0 h 646331"/>
              <a:gd name="connsiteX6" fmla="*/ 3722799 w 5556417"/>
              <a:gd name="connsiteY6" fmla="*/ 0 h 646331"/>
              <a:gd name="connsiteX7" fmla="*/ 4389569 w 5556417"/>
              <a:gd name="connsiteY7" fmla="*/ 0 h 646331"/>
              <a:gd name="connsiteX8" fmla="*/ 5000775 w 5556417"/>
              <a:gd name="connsiteY8" fmla="*/ 0 h 646331"/>
              <a:gd name="connsiteX9" fmla="*/ 5556417 w 5556417"/>
              <a:gd name="connsiteY9" fmla="*/ 0 h 646331"/>
              <a:gd name="connsiteX10" fmla="*/ 5556417 w 5556417"/>
              <a:gd name="connsiteY10" fmla="*/ 303776 h 646331"/>
              <a:gd name="connsiteX11" fmla="*/ 5556417 w 5556417"/>
              <a:gd name="connsiteY11" fmla="*/ 646331 h 646331"/>
              <a:gd name="connsiteX12" fmla="*/ 5167468 w 5556417"/>
              <a:gd name="connsiteY12" fmla="*/ 646331 h 646331"/>
              <a:gd name="connsiteX13" fmla="*/ 4611826 w 5556417"/>
              <a:gd name="connsiteY13" fmla="*/ 646331 h 646331"/>
              <a:gd name="connsiteX14" fmla="*/ 4000620 w 5556417"/>
              <a:gd name="connsiteY14" fmla="*/ 646331 h 646331"/>
              <a:gd name="connsiteX15" fmla="*/ 3500543 w 5556417"/>
              <a:gd name="connsiteY15" fmla="*/ 646331 h 646331"/>
              <a:gd name="connsiteX16" fmla="*/ 3000465 w 5556417"/>
              <a:gd name="connsiteY16" fmla="*/ 646331 h 646331"/>
              <a:gd name="connsiteX17" fmla="*/ 2555952 w 5556417"/>
              <a:gd name="connsiteY17" fmla="*/ 646331 h 646331"/>
              <a:gd name="connsiteX18" fmla="*/ 2167003 w 5556417"/>
              <a:gd name="connsiteY18" fmla="*/ 646331 h 646331"/>
              <a:gd name="connsiteX19" fmla="*/ 1722489 w 5556417"/>
              <a:gd name="connsiteY19" fmla="*/ 646331 h 646331"/>
              <a:gd name="connsiteX20" fmla="*/ 1111283 w 5556417"/>
              <a:gd name="connsiteY20" fmla="*/ 646331 h 646331"/>
              <a:gd name="connsiteX21" fmla="*/ 666770 w 5556417"/>
              <a:gd name="connsiteY21" fmla="*/ 646331 h 646331"/>
              <a:gd name="connsiteX22" fmla="*/ 0 w 5556417"/>
              <a:gd name="connsiteY22" fmla="*/ 646331 h 646331"/>
              <a:gd name="connsiteX23" fmla="*/ 0 w 5556417"/>
              <a:gd name="connsiteY23" fmla="*/ 336092 h 646331"/>
              <a:gd name="connsiteX24" fmla="*/ 0 w 5556417"/>
              <a:gd name="connsiteY2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6417" h="646331" extrusionOk="0">
                <a:moveTo>
                  <a:pt x="0" y="0"/>
                </a:moveTo>
                <a:cubicBezTo>
                  <a:pt x="143235" y="-9903"/>
                  <a:pt x="441935" y="4988"/>
                  <a:pt x="666770" y="0"/>
                </a:cubicBezTo>
                <a:cubicBezTo>
                  <a:pt x="891605" y="-4988"/>
                  <a:pt x="950352" y="61032"/>
                  <a:pt x="1222412" y="0"/>
                </a:cubicBezTo>
                <a:cubicBezTo>
                  <a:pt x="1494472" y="-61032"/>
                  <a:pt x="1675798" y="5753"/>
                  <a:pt x="1889182" y="0"/>
                </a:cubicBezTo>
                <a:cubicBezTo>
                  <a:pt x="2102566" y="-5753"/>
                  <a:pt x="2299520" y="35469"/>
                  <a:pt x="2444823" y="0"/>
                </a:cubicBezTo>
                <a:cubicBezTo>
                  <a:pt x="2590126" y="-35469"/>
                  <a:pt x="2828993" y="44319"/>
                  <a:pt x="3056029" y="0"/>
                </a:cubicBezTo>
                <a:cubicBezTo>
                  <a:pt x="3283065" y="-44319"/>
                  <a:pt x="3421442" y="74225"/>
                  <a:pt x="3722799" y="0"/>
                </a:cubicBezTo>
                <a:cubicBezTo>
                  <a:pt x="4024156" y="-74225"/>
                  <a:pt x="4236783" y="18135"/>
                  <a:pt x="4389569" y="0"/>
                </a:cubicBezTo>
                <a:cubicBezTo>
                  <a:pt x="4542355" y="-18135"/>
                  <a:pt x="4756638" y="32242"/>
                  <a:pt x="5000775" y="0"/>
                </a:cubicBezTo>
                <a:cubicBezTo>
                  <a:pt x="5244912" y="-32242"/>
                  <a:pt x="5353215" y="40446"/>
                  <a:pt x="5556417" y="0"/>
                </a:cubicBezTo>
                <a:cubicBezTo>
                  <a:pt x="5580825" y="129523"/>
                  <a:pt x="5522552" y="238307"/>
                  <a:pt x="5556417" y="303776"/>
                </a:cubicBezTo>
                <a:cubicBezTo>
                  <a:pt x="5590282" y="369245"/>
                  <a:pt x="5528254" y="491953"/>
                  <a:pt x="5556417" y="646331"/>
                </a:cubicBezTo>
                <a:cubicBezTo>
                  <a:pt x="5444653" y="692183"/>
                  <a:pt x="5315291" y="630954"/>
                  <a:pt x="5167468" y="646331"/>
                </a:cubicBezTo>
                <a:cubicBezTo>
                  <a:pt x="5019645" y="661708"/>
                  <a:pt x="4852365" y="624845"/>
                  <a:pt x="4611826" y="646331"/>
                </a:cubicBezTo>
                <a:cubicBezTo>
                  <a:pt x="4371287" y="667817"/>
                  <a:pt x="4279144" y="644160"/>
                  <a:pt x="4000620" y="646331"/>
                </a:cubicBezTo>
                <a:cubicBezTo>
                  <a:pt x="3722096" y="648502"/>
                  <a:pt x="3676900" y="643146"/>
                  <a:pt x="3500543" y="646331"/>
                </a:cubicBezTo>
                <a:cubicBezTo>
                  <a:pt x="3324186" y="649516"/>
                  <a:pt x="3234830" y="634721"/>
                  <a:pt x="3000465" y="646331"/>
                </a:cubicBezTo>
                <a:cubicBezTo>
                  <a:pt x="2766100" y="657941"/>
                  <a:pt x="2741040" y="602591"/>
                  <a:pt x="2555952" y="646331"/>
                </a:cubicBezTo>
                <a:cubicBezTo>
                  <a:pt x="2370864" y="690071"/>
                  <a:pt x="2283555" y="643959"/>
                  <a:pt x="2167003" y="646331"/>
                </a:cubicBezTo>
                <a:cubicBezTo>
                  <a:pt x="2050451" y="648703"/>
                  <a:pt x="1888709" y="601125"/>
                  <a:pt x="1722489" y="646331"/>
                </a:cubicBezTo>
                <a:cubicBezTo>
                  <a:pt x="1556269" y="691537"/>
                  <a:pt x="1398846" y="618725"/>
                  <a:pt x="1111283" y="646331"/>
                </a:cubicBezTo>
                <a:cubicBezTo>
                  <a:pt x="823720" y="673937"/>
                  <a:pt x="803001" y="609061"/>
                  <a:pt x="666770" y="646331"/>
                </a:cubicBezTo>
                <a:cubicBezTo>
                  <a:pt x="530539" y="683601"/>
                  <a:pt x="179079" y="578782"/>
                  <a:pt x="0" y="646331"/>
                </a:cubicBezTo>
                <a:cubicBezTo>
                  <a:pt x="-14222" y="500756"/>
                  <a:pt x="20493" y="399448"/>
                  <a:pt x="0" y="336092"/>
                </a:cubicBezTo>
                <a:cubicBezTo>
                  <a:pt x="-20493" y="272736"/>
                  <a:pt x="23425" y="120642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How to write </a:t>
            </a:r>
            <a:r>
              <a:rPr lang="en-GB" sz="3600" err="1">
                <a:latin typeface="Baguet Script" pitchFamily="2" charset="77"/>
                <a:cs typeface="Calibri" panose="020F0502020204030204" pitchFamily="34" charset="0"/>
              </a:rPr>
              <a:t>OpenTF</a:t>
            </a:r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231083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71DE67F-1415-9FB3-DD5E-936C25482309}"/>
              </a:ext>
            </a:extLst>
          </p:cNvPr>
          <p:cNvSpPr txBox="1">
            <a:spLocks/>
          </p:cNvSpPr>
          <p:nvPr/>
        </p:nvSpPr>
        <p:spPr>
          <a:xfrm>
            <a:off x="714843" y="111541"/>
            <a:ext cx="5556417" cy="646331"/>
          </a:xfrm>
          <a:custGeom>
            <a:avLst/>
            <a:gdLst>
              <a:gd name="connsiteX0" fmla="*/ 0 w 5556417"/>
              <a:gd name="connsiteY0" fmla="*/ 0 h 646331"/>
              <a:gd name="connsiteX1" fmla="*/ 666770 w 5556417"/>
              <a:gd name="connsiteY1" fmla="*/ 0 h 646331"/>
              <a:gd name="connsiteX2" fmla="*/ 1222412 w 5556417"/>
              <a:gd name="connsiteY2" fmla="*/ 0 h 646331"/>
              <a:gd name="connsiteX3" fmla="*/ 1889182 w 5556417"/>
              <a:gd name="connsiteY3" fmla="*/ 0 h 646331"/>
              <a:gd name="connsiteX4" fmla="*/ 2444823 w 5556417"/>
              <a:gd name="connsiteY4" fmla="*/ 0 h 646331"/>
              <a:gd name="connsiteX5" fmla="*/ 3056029 w 5556417"/>
              <a:gd name="connsiteY5" fmla="*/ 0 h 646331"/>
              <a:gd name="connsiteX6" fmla="*/ 3722799 w 5556417"/>
              <a:gd name="connsiteY6" fmla="*/ 0 h 646331"/>
              <a:gd name="connsiteX7" fmla="*/ 4389569 w 5556417"/>
              <a:gd name="connsiteY7" fmla="*/ 0 h 646331"/>
              <a:gd name="connsiteX8" fmla="*/ 5000775 w 5556417"/>
              <a:gd name="connsiteY8" fmla="*/ 0 h 646331"/>
              <a:gd name="connsiteX9" fmla="*/ 5556417 w 5556417"/>
              <a:gd name="connsiteY9" fmla="*/ 0 h 646331"/>
              <a:gd name="connsiteX10" fmla="*/ 5556417 w 5556417"/>
              <a:gd name="connsiteY10" fmla="*/ 303776 h 646331"/>
              <a:gd name="connsiteX11" fmla="*/ 5556417 w 5556417"/>
              <a:gd name="connsiteY11" fmla="*/ 646331 h 646331"/>
              <a:gd name="connsiteX12" fmla="*/ 5167468 w 5556417"/>
              <a:gd name="connsiteY12" fmla="*/ 646331 h 646331"/>
              <a:gd name="connsiteX13" fmla="*/ 4611826 w 5556417"/>
              <a:gd name="connsiteY13" fmla="*/ 646331 h 646331"/>
              <a:gd name="connsiteX14" fmla="*/ 4000620 w 5556417"/>
              <a:gd name="connsiteY14" fmla="*/ 646331 h 646331"/>
              <a:gd name="connsiteX15" fmla="*/ 3500543 w 5556417"/>
              <a:gd name="connsiteY15" fmla="*/ 646331 h 646331"/>
              <a:gd name="connsiteX16" fmla="*/ 3000465 w 5556417"/>
              <a:gd name="connsiteY16" fmla="*/ 646331 h 646331"/>
              <a:gd name="connsiteX17" fmla="*/ 2555952 w 5556417"/>
              <a:gd name="connsiteY17" fmla="*/ 646331 h 646331"/>
              <a:gd name="connsiteX18" fmla="*/ 2167003 w 5556417"/>
              <a:gd name="connsiteY18" fmla="*/ 646331 h 646331"/>
              <a:gd name="connsiteX19" fmla="*/ 1722489 w 5556417"/>
              <a:gd name="connsiteY19" fmla="*/ 646331 h 646331"/>
              <a:gd name="connsiteX20" fmla="*/ 1111283 w 5556417"/>
              <a:gd name="connsiteY20" fmla="*/ 646331 h 646331"/>
              <a:gd name="connsiteX21" fmla="*/ 666770 w 5556417"/>
              <a:gd name="connsiteY21" fmla="*/ 646331 h 646331"/>
              <a:gd name="connsiteX22" fmla="*/ 0 w 5556417"/>
              <a:gd name="connsiteY22" fmla="*/ 646331 h 646331"/>
              <a:gd name="connsiteX23" fmla="*/ 0 w 5556417"/>
              <a:gd name="connsiteY23" fmla="*/ 336092 h 646331"/>
              <a:gd name="connsiteX24" fmla="*/ 0 w 5556417"/>
              <a:gd name="connsiteY2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6417" h="646331" extrusionOk="0">
                <a:moveTo>
                  <a:pt x="0" y="0"/>
                </a:moveTo>
                <a:cubicBezTo>
                  <a:pt x="143235" y="-9903"/>
                  <a:pt x="441935" y="4988"/>
                  <a:pt x="666770" y="0"/>
                </a:cubicBezTo>
                <a:cubicBezTo>
                  <a:pt x="891605" y="-4988"/>
                  <a:pt x="950352" y="61032"/>
                  <a:pt x="1222412" y="0"/>
                </a:cubicBezTo>
                <a:cubicBezTo>
                  <a:pt x="1494472" y="-61032"/>
                  <a:pt x="1675798" y="5753"/>
                  <a:pt x="1889182" y="0"/>
                </a:cubicBezTo>
                <a:cubicBezTo>
                  <a:pt x="2102566" y="-5753"/>
                  <a:pt x="2299520" y="35469"/>
                  <a:pt x="2444823" y="0"/>
                </a:cubicBezTo>
                <a:cubicBezTo>
                  <a:pt x="2590126" y="-35469"/>
                  <a:pt x="2828993" y="44319"/>
                  <a:pt x="3056029" y="0"/>
                </a:cubicBezTo>
                <a:cubicBezTo>
                  <a:pt x="3283065" y="-44319"/>
                  <a:pt x="3421442" y="74225"/>
                  <a:pt x="3722799" y="0"/>
                </a:cubicBezTo>
                <a:cubicBezTo>
                  <a:pt x="4024156" y="-74225"/>
                  <a:pt x="4236783" y="18135"/>
                  <a:pt x="4389569" y="0"/>
                </a:cubicBezTo>
                <a:cubicBezTo>
                  <a:pt x="4542355" y="-18135"/>
                  <a:pt x="4756638" y="32242"/>
                  <a:pt x="5000775" y="0"/>
                </a:cubicBezTo>
                <a:cubicBezTo>
                  <a:pt x="5244912" y="-32242"/>
                  <a:pt x="5353215" y="40446"/>
                  <a:pt x="5556417" y="0"/>
                </a:cubicBezTo>
                <a:cubicBezTo>
                  <a:pt x="5580825" y="129523"/>
                  <a:pt x="5522552" y="238307"/>
                  <a:pt x="5556417" y="303776"/>
                </a:cubicBezTo>
                <a:cubicBezTo>
                  <a:pt x="5590282" y="369245"/>
                  <a:pt x="5528254" y="491953"/>
                  <a:pt x="5556417" y="646331"/>
                </a:cubicBezTo>
                <a:cubicBezTo>
                  <a:pt x="5444653" y="692183"/>
                  <a:pt x="5315291" y="630954"/>
                  <a:pt x="5167468" y="646331"/>
                </a:cubicBezTo>
                <a:cubicBezTo>
                  <a:pt x="5019645" y="661708"/>
                  <a:pt x="4852365" y="624845"/>
                  <a:pt x="4611826" y="646331"/>
                </a:cubicBezTo>
                <a:cubicBezTo>
                  <a:pt x="4371287" y="667817"/>
                  <a:pt x="4279144" y="644160"/>
                  <a:pt x="4000620" y="646331"/>
                </a:cubicBezTo>
                <a:cubicBezTo>
                  <a:pt x="3722096" y="648502"/>
                  <a:pt x="3676900" y="643146"/>
                  <a:pt x="3500543" y="646331"/>
                </a:cubicBezTo>
                <a:cubicBezTo>
                  <a:pt x="3324186" y="649516"/>
                  <a:pt x="3234830" y="634721"/>
                  <a:pt x="3000465" y="646331"/>
                </a:cubicBezTo>
                <a:cubicBezTo>
                  <a:pt x="2766100" y="657941"/>
                  <a:pt x="2741040" y="602591"/>
                  <a:pt x="2555952" y="646331"/>
                </a:cubicBezTo>
                <a:cubicBezTo>
                  <a:pt x="2370864" y="690071"/>
                  <a:pt x="2283555" y="643959"/>
                  <a:pt x="2167003" y="646331"/>
                </a:cubicBezTo>
                <a:cubicBezTo>
                  <a:pt x="2050451" y="648703"/>
                  <a:pt x="1888709" y="601125"/>
                  <a:pt x="1722489" y="646331"/>
                </a:cubicBezTo>
                <a:cubicBezTo>
                  <a:pt x="1556269" y="691537"/>
                  <a:pt x="1398846" y="618725"/>
                  <a:pt x="1111283" y="646331"/>
                </a:cubicBezTo>
                <a:cubicBezTo>
                  <a:pt x="823720" y="673937"/>
                  <a:pt x="803001" y="609061"/>
                  <a:pt x="666770" y="646331"/>
                </a:cubicBezTo>
                <a:cubicBezTo>
                  <a:pt x="530539" y="683601"/>
                  <a:pt x="179079" y="578782"/>
                  <a:pt x="0" y="646331"/>
                </a:cubicBezTo>
                <a:cubicBezTo>
                  <a:pt x="-14222" y="500756"/>
                  <a:pt x="20493" y="399448"/>
                  <a:pt x="0" y="336092"/>
                </a:cubicBezTo>
                <a:cubicBezTo>
                  <a:pt x="-20493" y="272736"/>
                  <a:pt x="23425" y="120642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How to write </a:t>
            </a:r>
            <a:r>
              <a:rPr lang="en-GB" sz="3600" err="1">
                <a:latin typeface="Baguet Script" pitchFamily="2" charset="77"/>
                <a:cs typeface="Calibri" panose="020F0502020204030204" pitchFamily="34" charset="0"/>
              </a:rPr>
              <a:t>OpenTF</a:t>
            </a:r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 files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1130BF-AF87-63C9-AEB3-C36A3AF4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0260" y="254255"/>
            <a:ext cx="5130847" cy="48714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C82A87-B8AB-FA4A-4CCF-5B27DD04528E}"/>
              </a:ext>
            </a:extLst>
          </p:cNvPr>
          <p:cNvSpPr/>
          <p:nvPr/>
        </p:nvSpPr>
        <p:spPr>
          <a:xfrm>
            <a:off x="420605" y="3188158"/>
            <a:ext cx="3421145" cy="1244115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42D837-3058-0813-0D2E-EEE1C130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50" y="1362810"/>
            <a:ext cx="43815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3E4E7B-A8B7-B364-0D49-69067E6B2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1750" y="3445791"/>
            <a:ext cx="42926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9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30E4639-A86B-81F2-856F-88DEAA7E4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2114" y="287342"/>
            <a:ext cx="7124057" cy="4158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293ADD0-C924-D47A-C8AB-7AD2A21D8E60}"/>
              </a:ext>
            </a:extLst>
          </p:cNvPr>
          <p:cNvSpPr/>
          <p:nvPr/>
        </p:nvSpPr>
        <p:spPr>
          <a:xfrm>
            <a:off x="308298" y="3120040"/>
            <a:ext cx="5803231" cy="64633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FAC148-4089-29CB-716F-DF8B2D6C9569}"/>
              </a:ext>
            </a:extLst>
          </p:cNvPr>
          <p:cNvSpPr txBox="1">
            <a:spLocks/>
          </p:cNvSpPr>
          <p:nvPr/>
        </p:nvSpPr>
        <p:spPr>
          <a:xfrm>
            <a:off x="714843" y="111541"/>
            <a:ext cx="5556417" cy="646331"/>
          </a:xfrm>
          <a:custGeom>
            <a:avLst/>
            <a:gdLst>
              <a:gd name="connsiteX0" fmla="*/ 0 w 5556417"/>
              <a:gd name="connsiteY0" fmla="*/ 0 h 646331"/>
              <a:gd name="connsiteX1" fmla="*/ 666770 w 5556417"/>
              <a:gd name="connsiteY1" fmla="*/ 0 h 646331"/>
              <a:gd name="connsiteX2" fmla="*/ 1222412 w 5556417"/>
              <a:gd name="connsiteY2" fmla="*/ 0 h 646331"/>
              <a:gd name="connsiteX3" fmla="*/ 1889182 w 5556417"/>
              <a:gd name="connsiteY3" fmla="*/ 0 h 646331"/>
              <a:gd name="connsiteX4" fmla="*/ 2444823 w 5556417"/>
              <a:gd name="connsiteY4" fmla="*/ 0 h 646331"/>
              <a:gd name="connsiteX5" fmla="*/ 3056029 w 5556417"/>
              <a:gd name="connsiteY5" fmla="*/ 0 h 646331"/>
              <a:gd name="connsiteX6" fmla="*/ 3722799 w 5556417"/>
              <a:gd name="connsiteY6" fmla="*/ 0 h 646331"/>
              <a:gd name="connsiteX7" fmla="*/ 4389569 w 5556417"/>
              <a:gd name="connsiteY7" fmla="*/ 0 h 646331"/>
              <a:gd name="connsiteX8" fmla="*/ 5000775 w 5556417"/>
              <a:gd name="connsiteY8" fmla="*/ 0 h 646331"/>
              <a:gd name="connsiteX9" fmla="*/ 5556417 w 5556417"/>
              <a:gd name="connsiteY9" fmla="*/ 0 h 646331"/>
              <a:gd name="connsiteX10" fmla="*/ 5556417 w 5556417"/>
              <a:gd name="connsiteY10" fmla="*/ 303776 h 646331"/>
              <a:gd name="connsiteX11" fmla="*/ 5556417 w 5556417"/>
              <a:gd name="connsiteY11" fmla="*/ 646331 h 646331"/>
              <a:gd name="connsiteX12" fmla="*/ 5167468 w 5556417"/>
              <a:gd name="connsiteY12" fmla="*/ 646331 h 646331"/>
              <a:gd name="connsiteX13" fmla="*/ 4611826 w 5556417"/>
              <a:gd name="connsiteY13" fmla="*/ 646331 h 646331"/>
              <a:gd name="connsiteX14" fmla="*/ 4000620 w 5556417"/>
              <a:gd name="connsiteY14" fmla="*/ 646331 h 646331"/>
              <a:gd name="connsiteX15" fmla="*/ 3500543 w 5556417"/>
              <a:gd name="connsiteY15" fmla="*/ 646331 h 646331"/>
              <a:gd name="connsiteX16" fmla="*/ 3000465 w 5556417"/>
              <a:gd name="connsiteY16" fmla="*/ 646331 h 646331"/>
              <a:gd name="connsiteX17" fmla="*/ 2555952 w 5556417"/>
              <a:gd name="connsiteY17" fmla="*/ 646331 h 646331"/>
              <a:gd name="connsiteX18" fmla="*/ 2167003 w 5556417"/>
              <a:gd name="connsiteY18" fmla="*/ 646331 h 646331"/>
              <a:gd name="connsiteX19" fmla="*/ 1722489 w 5556417"/>
              <a:gd name="connsiteY19" fmla="*/ 646331 h 646331"/>
              <a:gd name="connsiteX20" fmla="*/ 1111283 w 5556417"/>
              <a:gd name="connsiteY20" fmla="*/ 646331 h 646331"/>
              <a:gd name="connsiteX21" fmla="*/ 666770 w 5556417"/>
              <a:gd name="connsiteY21" fmla="*/ 646331 h 646331"/>
              <a:gd name="connsiteX22" fmla="*/ 0 w 5556417"/>
              <a:gd name="connsiteY22" fmla="*/ 646331 h 646331"/>
              <a:gd name="connsiteX23" fmla="*/ 0 w 5556417"/>
              <a:gd name="connsiteY23" fmla="*/ 336092 h 646331"/>
              <a:gd name="connsiteX24" fmla="*/ 0 w 5556417"/>
              <a:gd name="connsiteY2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56417" h="646331" extrusionOk="0">
                <a:moveTo>
                  <a:pt x="0" y="0"/>
                </a:moveTo>
                <a:cubicBezTo>
                  <a:pt x="143235" y="-9903"/>
                  <a:pt x="441935" y="4988"/>
                  <a:pt x="666770" y="0"/>
                </a:cubicBezTo>
                <a:cubicBezTo>
                  <a:pt x="891605" y="-4988"/>
                  <a:pt x="950352" y="61032"/>
                  <a:pt x="1222412" y="0"/>
                </a:cubicBezTo>
                <a:cubicBezTo>
                  <a:pt x="1494472" y="-61032"/>
                  <a:pt x="1675798" y="5753"/>
                  <a:pt x="1889182" y="0"/>
                </a:cubicBezTo>
                <a:cubicBezTo>
                  <a:pt x="2102566" y="-5753"/>
                  <a:pt x="2299520" y="35469"/>
                  <a:pt x="2444823" y="0"/>
                </a:cubicBezTo>
                <a:cubicBezTo>
                  <a:pt x="2590126" y="-35469"/>
                  <a:pt x="2828993" y="44319"/>
                  <a:pt x="3056029" y="0"/>
                </a:cubicBezTo>
                <a:cubicBezTo>
                  <a:pt x="3283065" y="-44319"/>
                  <a:pt x="3421442" y="74225"/>
                  <a:pt x="3722799" y="0"/>
                </a:cubicBezTo>
                <a:cubicBezTo>
                  <a:pt x="4024156" y="-74225"/>
                  <a:pt x="4236783" y="18135"/>
                  <a:pt x="4389569" y="0"/>
                </a:cubicBezTo>
                <a:cubicBezTo>
                  <a:pt x="4542355" y="-18135"/>
                  <a:pt x="4756638" y="32242"/>
                  <a:pt x="5000775" y="0"/>
                </a:cubicBezTo>
                <a:cubicBezTo>
                  <a:pt x="5244912" y="-32242"/>
                  <a:pt x="5353215" y="40446"/>
                  <a:pt x="5556417" y="0"/>
                </a:cubicBezTo>
                <a:cubicBezTo>
                  <a:pt x="5580825" y="129523"/>
                  <a:pt x="5522552" y="238307"/>
                  <a:pt x="5556417" y="303776"/>
                </a:cubicBezTo>
                <a:cubicBezTo>
                  <a:pt x="5590282" y="369245"/>
                  <a:pt x="5528254" y="491953"/>
                  <a:pt x="5556417" y="646331"/>
                </a:cubicBezTo>
                <a:cubicBezTo>
                  <a:pt x="5444653" y="692183"/>
                  <a:pt x="5315291" y="630954"/>
                  <a:pt x="5167468" y="646331"/>
                </a:cubicBezTo>
                <a:cubicBezTo>
                  <a:pt x="5019645" y="661708"/>
                  <a:pt x="4852365" y="624845"/>
                  <a:pt x="4611826" y="646331"/>
                </a:cubicBezTo>
                <a:cubicBezTo>
                  <a:pt x="4371287" y="667817"/>
                  <a:pt x="4279144" y="644160"/>
                  <a:pt x="4000620" y="646331"/>
                </a:cubicBezTo>
                <a:cubicBezTo>
                  <a:pt x="3722096" y="648502"/>
                  <a:pt x="3676900" y="643146"/>
                  <a:pt x="3500543" y="646331"/>
                </a:cubicBezTo>
                <a:cubicBezTo>
                  <a:pt x="3324186" y="649516"/>
                  <a:pt x="3234830" y="634721"/>
                  <a:pt x="3000465" y="646331"/>
                </a:cubicBezTo>
                <a:cubicBezTo>
                  <a:pt x="2766100" y="657941"/>
                  <a:pt x="2741040" y="602591"/>
                  <a:pt x="2555952" y="646331"/>
                </a:cubicBezTo>
                <a:cubicBezTo>
                  <a:pt x="2370864" y="690071"/>
                  <a:pt x="2283555" y="643959"/>
                  <a:pt x="2167003" y="646331"/>
                </a:cubicBezTo>
                <a:cubicBezTo>
                  <a:pt x="2050451" y="648703"/>
                  <a:pt x="1888709" y="601125"/>
                  <a:pt x="1722489" y="646331"/>
                </a:cubicBezTo>
                <a:cubicBezTo>
                  <a:pt x="1556269" y="691537"/>
                  <a:pt x="1398846" y="618725"/>
                  <a:pt x="1111283" y="646331"/>
                </a:cubicBezTo>
                <a:cubicBezTo>
                  <a:pt x="823720" y="673937"/>
                  <a:pt x="803001" y="609061"/>
                  <a:pt x="666770" y="646331"/>
                </a:cubicBezTo>
                <a:cubicBezTo>
                  <a:pt x="530539" y="683601"/>
                  <a:pt x="179079" y="578782"/>
                  <a:pt x="0" y="646331"/>
                </a:cubicBezTo>
                <a:cubicBezTo>
                  <a:pt x="-14222" y="500756"/>
                  <a:pt x="20493" y="399448"/>
                  <a:pt x="0" y="336092"/>
                </a:cubicBezTo>
                <a:cubicBezTo>
                  <a:pt x="-20493" y="272736"/>
                  <a:pt x="23425" y="120642"/>
                  <a:pt x="0" y="0"/>
                </a:cubicBezTo>
                <a:close/>
              </a:path>
            </a:pathLst>
          </a:custGeom>
          <a:noFill/>
          <a:ln cmpd="dbl">
            <a:noFill/>
            <a:prstDash val="dash"/>
            <a:extLst>
              <a:ext uri="{C807C97D-BFC1-408E-A445-0C87EB9F89A2}">
                <ask:lineSketchStyleProps xmlns:ask="http://schemas.microsoft.com/office/drawing/2018/sketchyshapes" sd="24469495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chemeClr val="tx1"/>
                </a:solidFill>
                <a:latin typeface="Bradley Hand" pitchFamily="2" charset="77"/>
                <a:ea typeface="Ayuthaya" pitchFamily="2" charset="-34"/>
                <a:cs typeface="Ayuthaya" pitchFamily="2" charset="-34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How to write </a:t>
            </a:r>
            <a:r>
              <a:rPr lang="en-GB" sz="3600" err="1">
                <a:latin typeface="Baguet Script" pitchFamily="2" charset="77"/>
                <a:cs typeface="Calibri" panose="020F0502020204030204" pitchFamily="34" charset="0"/>
              </a:rPr>
              <a:t>OpenTF</a:t>
            </a:r>
            <a:r>
              <a:rPr lang="en-GB" sz="3600">
                <a:latin typeface="Baguet Script" pitchFamily="2" charset="77"/>
                <a:cs typeface="Calibri" panose="020F0502020204030204" pitchFamily="34" charset="0"/>
              </a:rPr>
              <a:t> files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1235AB-D5BA-8B9A-964B-6DC9A749F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203" y="1979161"/>
            <a:ext cx="45593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CBB44E-4285-9DB6-18FB-01FB32581B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482" y="2929662"/>
            <a:ext cx="31750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46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18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2024-02-23T16:16:25Z</dcterms:modified>
</cp:coreProperties>
</file>